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x="18288000" cy="10287000"/>
  <p:notesSz cx="6858000" cy="9144000"/>
  <p:embeddedFontLst>
    <p:embeddedFont>
      <p:font typeface="Barlow Condensed Semi-Bold" charset="1" panose="00000706000000000000"/>
      <p:regular r:id="rId15"/>
    </p:embeddedFont>
    <p:embeddedFont>
      <p:font typeface="Barlow Condensed" charset="1" panose="00000506000000000000"/>
      <p:regular r:id="rId16"/>
    </p:embeddedFont>
    <p:embeddedFont>
      <p:font typeface="Barlow Condensed Bold" charset="1" panose="00000806000000000000"/>
      <p:regular r:id="rId17"/>
    </p:embeddedFont>
    <p:embeddedFont>
      <p:font typeface="Barlow Condensed Medium" charset="1" panose="00000606000000000000"/>
      <p:regular r:id="rId18"/>
    </p:embeddedFont>
    <p:embeddedFont>
      <p:font typeface="Montserrat" charset="1" panose="00000500000000000000"/>
      <p:regular r:id="rId19"/>
    </p:embeddedFont>
    <p:embeddedFont>
      <p:font typeface="Barlow Condensed Semi-Bold Italics" charset="1" panose="0000070600000000000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jpe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7.jpeg" Type="http://schemas.openxmlformats.org/officeDocument/2006/relationships/image"/><Relationship Id="rId6" Target="../media/image8.png" Type="http://schemas.openxmlformats.org/officeDocument/2006/relationships/image"/><Relationship Id="rId7" Target="../media/image9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0.jpeg" Type="http://schemas.openxmlformats.org/officeDocument/2006/relationships/image"/><Relationship Id="rId6" Target="../media/image8.png" Type="http://schemas.openxmlformats.org/officeDocument/2006/relationships/image"/><Relationship Id="rId7" Target="../media/image9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1.jpeg" Type="http://schemas.openxmlformats.org/officeDocument/2006/relationships/image"/><Relationship Id="rId5" Target="../media/image5.png" Type="http://schemas.openxmlformats.org/officeDocument/2006/relationships/image"/><Relationship Id="rId6" Target="../media/image8.png" Type="http://schemas.openxmlformats.org/officeDocument/2006/relationships/image"/><Relationship Id="rId7" Target="../media/image9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2.jpeg" Type="http://schemas.openxmlformats.org/officeDocument/2006/relationships/image"/><Relationship Id="rId5" Target="../media/image5.png" Type="http://schemas.openxmlformats.org/officeDocument/2006/relationships/image"/><Relationship Id="rId6" Target="../media/image8.png" Type="http://schemas.openxmlformats.org/officeDocument/2006/relationships/image"/><Relationship Id="rId7" Target="../media/image9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3.jpeg" Type="http://schemas.openxmlformats.org/officeDocument/2006/relationships/image"/><Relationship Id="rId5" Target="../media/image5.png" Type="http://schemas.openxmlformats.org/officeDocument/2006/relationships/image"/><Relationship Id="rId6" Target="../media/image8.png" Type="http://schemas.openxmlformats.org/officeDocument/2006/relationships/image"/><Relationship Id="rId7" Target="../media/image9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4.jpeg" Type="http://schemas.openxmlformats.org/officeDocument/2006/relationships/image"/><Relationship Id="rId6" Target="../media/image8.png" Type="http://schemas.openxmlformats.org/officeDocument/2006/relationships/image"/><Relationship Id="rId7" Target="../media/image9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https://ieeexplore.ieee.org/document/11265531" TargetMode="External" Type="http://schemas.openxmlformats.org/officeDocument/2006/relationships/hyperlink"/><Relationship Id="rId11" Target="https://arxiv.org/pdf/2508.05660" TargetMode="External" Type="http://schemas.openxmlformats.org/officeDocument/2006/relationships/hyperlink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5.png" Type="http://schemas.openxmlformats.org/officeDocument/2006/relationships/image"/><Relationship Id="rId5" Target="../media/image15.png" Type="http://schemas.openxmlformats.org/officeDocument/2006/relationships/image"/><Relationship Id="rId6" Target="../media/image16.svg" Type="http://schemas.openxmlformats.org/officeDocument/2006/relationships/image"/><Relationship Id="rId7" Target="https://www.1985.co.in/blog/ai-agents-for-automated-code-review-and-testing-a-deep-dive/" TargetMode="External" Type="http://schemas.openxmlformats.org/officeDocument/2006/relationships/hyperlink"/><Relationship Id="rId8" Target="https://atoms.dev/insights/code-review-agents-architecture-evolution-benefits-challenges-and-future-directions/47f132e1f4004cbfa839f710da619191" TargetMode="External" Type="http://schemas.openxmlformats.org/officeDocument/2006/relationships/hyperlink"/><Relationship Id="rId9" Target="https://mvpweb.app/blog/the-rise-of-autonomous-code-review-agents-how-theyre-transforming-developer-workflows-in-2025" TargetMode="External" Type="http://schemas.openxmlformats.org/officeDocument/2006/relationships/hyperlink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2440431">
            <a:off x="7460570" y="617220"/>
            <a:ext cx="13790593" cy="14960209"/>
          </a:xfrm>
          <a:custGeom>
            <a:avLst/>
            <a:gdLst/>
            <a:ahLst/>
            <a:cxnLst/>
            <a:rect r="r" b="b" t="t" l="l"/>
            <a:pathLst>
              <a:path h="14960209" w="13790593">
                <a:moveTo>
                  <a:pt x="0" y="0"/>
                </a:moveTo>
                <a:lnTo>
                  <a:pt x="13790593" y="0"/>
                </a:lnTo>
                <a:lnTo>
                  <a:pt x="13790593" y="14960209"/>
                </a:lnTo>
                <a:lnTo>
                  <a:pt x="0" y="1496020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9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2997663" y="3844143"/>
            <a:ext cx="4667961" cy="6056948"/>
            <a:chOff x="0" y="0"/>
            <a:chExt cx="784914" cy="101847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84914" cy="1018472"/>
            </a:xfrm>
            <a:custGeom>
              <a:avLst/>
              <a:gdLst/>
              <a:ahLst/>
              <a:cxnLst/>
              <a:rect r="r" b="b" t="t" l="l"/>
              <a:pathLst>
                <a:path h="1018472" w="784914">
                  <a:moveTo>
                    <a:pt x="86243" y="0"/>
                  </a:moveTo>
                  <a:lnTo>
                    <a:pt x="698671" y="0"/>
                  </a:lnTo>
                  <a:cubicBezTo>
                    <a:pt x="721544" y="0"/>
                    <a:pt x="743481" y="9086"/>
                    <a:pt x="759654" y="25260"/>
                  </a:cubicBezTo>
                  <a:cubicBezTo>
                    <a:pt x="775828" y="41434"/>
                    <a:pt x="784914" y="63370"/>
                    <a:pt x="784914" y="86243"/>
                  </a:cubicBezTo>
                  <a:lnTo>
                    <a:pt x="784914" y="932228"/>
                  </a:lnTo>
                  <a:cubicBezTo>
                    <a:pt x="784914" y="955102"/>
                    <a:pt x="775828" y="977038"/>
                    <a:pt x="759654" y="993212"/>
                  </a:cubicBezTo>
                  <a:cubicBezTo>
                    <a:pt x="743481" y="1009385"/>
                    <a:pt x="721544" y="1018472"/>
                    <a:pt x="698671" y="1018472"/>
                  </a:cubicBezTo>
                  <a:lnTo>
                    <a:pt x="86243" y="1018472"/>
                  </a:lnTo>
                  <a:cubicBezTo>
                    <a:pt x="63370" y="1018472"/>
                    <a:pt x="41434" y="1009385"/>
                    <a:pt x="25260" y="993212"/>
                  </a:cubicBezTo>
                  <a:cubicBezTo>
                    <a:pt x="9086" y="977038"/>
                    <a:pt x="0" y="955102"/>
                    <a:pt x="0" y="932228"/>
                  </a:cubicBezTo>
                  <a:lnTo>
                    <a:pt x="0" y="86243"/>
                  </a:lnTo>
                  <a:cubicBezTo>
                    <a:pt x="0" y="63370"/>
                    <a:pt x="9086" y="41434"/>
                    <a:pt x="25260" y="25260"/>
                  </a:cubicBezTo>
                  <a:cubicBezTo>
                    <a:pt x="41434" y="9086"/>
                    <a:pt x="63370" y="0"/>
                    <a:pt x="86243" y="0"/>
                  </a:cubicBezTo>
                  <a:close/>
                </a:path>
              </a:pathLst>
            </a:custGeom>
            <a:blipFill>
              <a:blip r:embed="rId5"/>
              <a:stretch>
                <a:fillRect l="-145" t="0" r="-145" b="0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6842143">
            <a:off x="-6727646" y="-5312113"/>
            <a:ext cx="15512693" cy="12681626"/>
          </a:xfrm>
          <a:custGeom>
            <a:avLst/>
            <a:gdLst/>
            <a:ahLst/>
            <a:cxnLst/>
            <a:rect r="r" b="b" t="t" l="l"/>
            <a:pathLst>
              <a:path h="12681626" w="15512693">
                <a:moveTo>
                  <a:pt x="0" y="0"/>
                </a:moveTo>
                <a:lnTo>
                  <a:pt x="15512692" y="0"/>
                </a:lnTo>
                <a:lnTo>
                  <a:pt x="15512692" y="12681626"/>
                </a:lnTo>
                <a:lnTo>
                  <a:pt x="0" y="126816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73000"/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527690" y="6929072"/>
            <a:ext cx="2972019" cy="2972019"/>
          </a:xfrm>
          <a:custGeom>
            <a:avLst/>
            <a:gdLst/>
            <a:ahLst/>
            <a:cxnLst/>
            <a:rect r="r" b="b" t="t" l="l"/>
            <a:pathLst>
              <a:path h="2972019" w="2972019">
                <a:moveTo>
                  <a:pt x="0" y="0"/>
                </a:moveTo>
                <a:lnTo>
                  <a:pt x="2972019" y="0"/>
                </a:lnTo>
                <a:lnTo>
                  <a:pt x="2972019" y="2972019"/>
                </a:lnTo>
                <a:lnTo>
                  <a:pt x="0" y="297201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50116" y="3809563"/>
            <a:ext cx="13327166" cy="13339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504"/>
              </a:lnSpc>
            </a:pPr>
            <a:r>
              <a:rPr lang="en-US" b="true" sz="8444" spc="-194">
                <a:solidFill>
                  <a:srgbClr val="FFBC66"/>
                </a:solidFill>
                <a:latin typeface="Barlow Condensed Semi-Bold"/>
                <a:ea typeface="Barlow Condensed Semi-Bold"/>
                <a:cs typeface="Barlow Condensed Semi-Bold"/>
                <a:sym typeface="Barlow Condensed Semi-Bold"/>
              </a:rPr>
              <a:t>RAG-</a:t>
            </a:r>
            <a:r>
              <a:rPr lang="en-US" b="true" sz="8444" spc="-194">
                <a:solidFill>
                  <a:srgbClr val="FFBC66"/>
                </a:solidFill>
                <a:latin typeface="Barlow Condensed Semi-Bold"/>
                <a:ea typeface="Barlow Condensed Semi-Bold"/>
                <a:cs typeface="Barlow Condensed Semi-Bold"/>
                <a:sym typeface="Barlow Condensed Semi-Bold"/>
              </a:rPr>
              <a:t>Based LLM Code Review Agent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323049" y="981075"/>
            <a:ext cx="11641902" cy="13339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504"/>
              </a:lnSpc>
            </a:pPr>
            <a:r>
              <a:rPr lang="en-US" b="true" sz="8444" spc="-194">
                <a:solidFill>
                  <a:srgbClr val="EFEDE9"/>
                </a:solidFill>
                <a:latin typeface="Barlow Condensed Semi-Bold"/>
                <a:ea typeface="Barlow Condensed Semi-Bold"/>
                <a:cs typeface="Barlow Condensed Semi-Bold"/>
                <a:sym typeface="Barlow Condensed Semi-Bold"/>
              </a:rPr>
              <a:t>Data Science and AI Lab Project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062600" y="5507330"/>
            <a:ext cx="3178627" cy="11134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707"/>
              </a:lnSpc>
            </a:pPr>
            <a:r>
              <a:rPr lang="en-US" b="true" sz="6999" spc="-160">
                <a:solidFill>
                  <a:srgbClr val="FFFFFF"/>
                </a:solidFill>
                <a:latin typeface="Barlow Condensed Semi-Bold"/>
                <a:ea typeface="Barlow Condensed Semi-Bold"/>
                <a:cs typeface="Barlow Condensed Semi-Bold"/>
                <a:sym typeface="Barlow Condensed Semi-Bold"/>
              </a:rPr>
              <a:t>Milestone1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891050" y="5507330"/>
            <a:ext cx="3178627" cy="11134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707"/>
              </a:lnSpc>
            </a:pPr>
            <a:r>
              <a:rPr lang="en-US" b="true" sz="6999" spc="-160">
                <a:solidFill>
                  <a:srgbClr val="FFFFFF"/>
                </a:solidFill>
                <a:latin typeface="Barlow Condensed Semi-Bold"/>
                <a:ea typeface="Barlow Condensed Semi-Bold"/>
                <a:cs typeface="Barlow Condensed Semi-Bold"/>
                <a:sym typeface="Barlow Condensed Semi-Bold"/>
              </a:rPr>
              <a:t>Group 1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9580414">
            <a:off x="-3807951" y="-4178723"/>
            <a:ext cx="12739872" cy="10414846"/>
          </a:xfrm>
          <a:custGeom>
            <a:avLst/>
            <a:gdLst/>
            <a:ahLst/>
            <a:cxnLst/>
            <a:rect r="r" b="b" t="t" l="l"/>
            <a:pathLst>
              <a:path h="10414846" w="12739872">
                <a:moveTo>
                  <a:pt x="0" y="0"/>
                </a:moveTo>
                <a:lnTo>
                  <a:pt x="12739872" y="0"/>
                </a:lnTo>
                <a:lnTo>
                  <a:pt x="12739872" y="10414846"/>
                </a:lnTo>
                <a:lnTo>
                  <a:pt x="0" y="104148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4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2440431">
            <a:off x="11718344" y="3291317"/>
            <a:ext cx="13790593" cy="14960209"/>
          </a:xfrm>
          <a:custGeom>
            <a:avLst/>
            <a:gdLst/>
            <a:ahLst/>
            <a:cxnLst/>
            <a:rect r="r" b="b" t="t" l="l"/>
            <a:pathLst>
              <a:path h="14960209" w="13790593">
                <a:moveTo>
                  <a:pt x="0" y="0"/>
                </a:moveTo>
                <a:lnTo>
                  <a:pt x="13790593" y="0"/>
                </a:lnTo>
                <a:lnTo>
                  <a:pt x="13790593" y="14960210"/>
                </a:lnTo>
                <a:lnTo>
                  <a:pt x="0" y="149602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9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956026" y="6272634"/>
            <a:ext cx="6900696" cy="3595502"/>
            <a:chOff x="0" y="0"/>
            <a:chExt cx="1954710" cy="101847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954710" cy="1018472"/>
            </a:xfrm>
            <a:custGeom>
              <a:avLst/>
              <a:gdLst/>
              <a:ahLst/>
              <a:cxnLst/>
              <a:rect r="r" b="b" t="t" l="l"/>
              <a:pathLst>
                <a:path h="1018472" w="1954710">
                  <a:moveTo>
                    <a:pt x="86387" y="0"/>
                  </a:moveTo>
                  <a:lnTo>
                    <a:pt x="1868324" y="0"/>
                  </a:lnTo>
                  <a:cubicBezTo>
                    <a:pt x="1916034" y="0"/>
                    <a:pt x="1954710" y="38677"/>
                    <a:pt x="1954710" y="86387"/>
                  </a:cubicBezTo>
                  <a:lnTo>
                    <a:pt x="1954710" y="932085"/>
                  </a:lnTo>
                  <a:cubicBezTo>
                    <a:pt x="1954710" y="954996"/>
                    <a:pt x="1945609" y="976969"/>
                    <a:pt x="1929408" y="993170"/>
                  </a:cubicBezTo>
                  <a:cubicBezTo>
                    <a:pt x="1913207" y="1009370"/>
                    <a:pt x="1891235" y="1018472"/>
                    <a:pt x="1868324" y="1018472"/>
                  </a:cubicBezTo>
                  <a:lnTo>
                    <a:pt x="86387" y="1018472"/>
                  </a:lnTo>
                  <a:cubicBezTo>
                    <a:pt x="38677" y="1018472"/>
                    <a:pt x="0" y="979795"/>
                    <a:pt x="0" y="932085"/>
                  </a:cubicBezTo>
                  <a:lnTo>
                    <a:pt x="0" y="86387"/>
                  </a:lnTo>
                  <a:cubicBezTo>
                    <a:pt x="0" y="63475"/>
                    <a:pt x="9101" y="41503"/>
                    <a:pt x="25302" y="25302"/>
                  </a:cubicBezTo>
                  <a:cubicBezTo>
                    <a:pt x="41503" y="9101"/>
                    <a:pt x="63475" y="0"/>
                    <a:pt x="86387" y="0"/>
                  </a:cubicBezTo>
                  <a:close/>
                </a:path>
              </a:pathLst>
            </a:custGeom>
            <a:blipFill>
              <a:blip r:embed="rId5"/>
              <a:stretch>
                <a:fillRect l="0" t="-13975" r="0" b="-13975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15960559" y="5602750"/>
            <a:ext cx="2240371" cy="2004459"/>
            <a:chOff x="0" y="0"/>
            <a:chExt cx="590057" cy="52792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90057" cy="527923"/>
            </a:xfrm>
            <a:custGeom>
              <a:avLst/>
              <a:gdLst/>
              <a:ahLst/>
              <a:cxnLst/>
              <a:rect r="r" b="b" t="t" l="l"/>
              <a:pathLst>
                <a:path h="527923" w="590057">
                  <a:moveTo>
                    <a:pt x="76024" y="0"/>
                  </a:moveTo>
                  <a:lnTo>
                    <a:pt x="514032" y="0"/>
                  </a:lnTo>
                  <a:cubicBezTo>
                    <a:pt x="556019" y="0"/>
                    <a:pt x="590057" y="34037"/>
                    <a:pt x="590057" y="76024"/>
                  </a:cubicBezTo>
                  <a:lnTo>
                    <a:pt x="590057" y="451899"/>
                  </a:lnTo>
                  <a:cubicBezTo>
                    <a:pt x="590057" y="493886"/>
                    <a:pt x="556019" y="527923"/>
                    <a:pt x="514032" y="527923"/>
                  </a:cubicBezTo>
                  <a:lnTo>
                    <a:pt x="76024" y="527923"/>
                  </a:lnTo>
                  <a:cubicBezTo>
                    <a:pt x="34037" y="527923"/>
                    <a:pt x="0" y="493886"/>
                    <a:pt x="0" y="451899"/>
                  </a:cubicBezTo>
                  <a:lnTo>
                    <a:pt x="0" y="76024"/>
                  </a:lnTo>
                  <a:cubicBezTo>
                    <a:pt x="0" y="34037"/>
                    <a:pt x="34037" y="0"/>
                    <a:pt x="76024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5757">
                    <a:alpha val="100000"/>
                  </a:srgbClr>
                </a:gs>
                <a:gs pos="100000">
                  <a:srgbClr val="8C52FF">
                    <a:alpha val="100000"/>
                  </a:srgbClr>
                </a:gs>
              </a:gsLst>
              <a:lin ang="0"/>
            </a:gradFill>
            <a:ln cap="rnd">
              <a:noFill/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247650"/>
              <a:ext cx="590057" cy="7755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5062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6385761" y="5942850"/>
            <a:ext cx="1389967" cy="1324259"/>
          </a:xfrm>
          <a:custGeom>
            <a:avLst/>
            <a:gdLst/>
            <a:ahLst/>
            <a:cxnLst/>
            <a:rect r="r" b="b" t="t" l="l"/>
            <a:pathLst>
              <a:path h="1324259" w="1389967">
                <a:moveTo>
                  <a:pt x="0" y="0"/>
                </a:moveTo>
                <a:lnTo>
                  <a:pt x="1389967" y="0"/>
                </a:lnTo>
                <a:lnTo>
                  <a:pt x="1389967" y="1324260"/>
                </a:lnTo>
                <a:lnTo>
                  <a:pt x="0" y="132426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6121194" y="1351480"/>
            <a:ext cx="6045612" cy="11218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956"/>
              </a:lnSpc>
              <a:spcBef>
                <a:spcPct val="0"/>
              </a:spcBef>
            </a:pPr>
            <a:r>
              <a:rPr lang="en-US" b="true" sz="7200" spc="-165">
                <a:solidFill>
                  <a:srgbClr val="FFBC66"/>
                </a:solidFill>
                <a:latin typeface="Barlow Condensed Semi-Bold"/>
                <a:ea typeface="Barlow Condensed Semi-Bold"/>
                <a:cs typeface="Barlow Condensed Semi-Bold"/>
                <a:sym typeface="Barlow Condensed Semi-Bold"/>
              </a:rPr>
              <a:t>Problem</a:t>
            </a:r>
            <a:r>
              <a:rPr lang="en-US" b="true" sz="7200" spc="-165">
                <a:solidFill>
                  <a:srgbClr val="FFBC66"/>
                </a:solidFill>
                <a:latin typeface="Barlow Condensed Semi-Bold"/>
                <a:ea typeface="Barlow Condensed Semi-Bold"/>
                <a:cs typeface="Barlow Condensed Semi-Bold"/>
                <a:sym typeface="Barlow Condensed Semi-Bold"/>
              </a:rPr>
              <a:t> Statement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428333" y="3212926"/>
            <a:ext cx="16264294" cy="2815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01674" indent="-350837" lvl="1">
              <a:lnSpc>
                <a:spcPts val="3704"/>
              </a:lnSpc>
              <a:spcBef>
                <a:spcPct val="0"/>
              </a:spcBef>
              <a:buFont typeface="Arial"/>
              <a:buChar char="•"/>
            </a:pPr>
            <a:r>
              <a:rPr lang="en-US" sz="3249">
                <a:solidFill>
                  <a:srgbClr val="FFFFFF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Manual PR diff review is time-c</a:t>
            </a:r>
            <a:r>
              <a:rPr lang="en-US" sz="3249">
                <a:solidFill>
                  <a:srgbClr val="FFFFFF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onsuming and essential for enforcing coding standards</a:t>
            </a:r>
          </a:p>
          <a:p>
            <a:pPr algn="l" marL="701674" indent="-350837" lvl="1">
              <a:lnSpc>
                <a:spcPts val="3704"/>
              </a:lnSpc>
              <a:spcBef>
                <a:spcPct val="0"/>
              </a:spcBef>
              <a:buFont typeface="Arial"/>
              <a:buChar char="•"/>
            </a:pPr>
            <a:r>
              <a:rPr lang="en-US" sz="3249">
                <a:solidFill>
                  <a:srgbClr val="FFFFFF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Static tools detect violations but lack contextual explanations</a:t>
            </a:r>
          </a:p>
          <a:p>
            <a:pPr algn="l" marL="701674" indent="-350837" lvl="1">
              <a:lnSpc>
                <a:spcPts val="3704"/>
              </a:lnSpc>
              <a:spcBef>
                <a:spcPct val="0"/>
              </a:spcBef>
              <a:buFont typeface="Arial"/>
              <a:buChar char="•"/>
            </a:pPr>
            <a:r>
              <a:rPr lang="en-US" sz="3249">
                <a:solidFill>
                  <a:srgbClr val="FFFFFF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LLM-based reviewers generate comments but may be ungrounded and misaligned with project guidelines</a:t>
            </a:r>
          </a:p>
          <a:p>
            <a:pPr algn="l" marL="701674" indent="-350837" lvl="1">
              <a:lnSpc>
                <a:spcPts val="3704"/>
              </a:lnSpc>
              <a:spcBef>
                <a:spcPct val="0"/>
              </a:spcBef>
              <a:buFont typeface="Arial"/>
              <a:buChar char="•"/>
            </a:pPr>
            <a:r>
              <a:rPr lang="en-US" sz="3249">
                <a:solidFill>
                  <a:srgbClr val="FFFFFF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Existing appro</a:t>
            </a:r>
            <a:r>
              <a:rPr lang="en-US" sz="3249">
                <a:solidFill>
                  <a:srgbClr val="FFFFFF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aches do not incorporate project-specific guidelines, documentation, or prior review discussions</a:t>
            </a:r>
          </a:p>
          <a:p>
            <a:pPr algn="l">
              <a:lnSpc>
                <a:spcPts val="3704"/>
              </a:lnSpc>
              <a:spcBef>
                <a:spcPct val="0"/>
              </a:spcBef>
            </a:pPr>
          </a:p>
          <a:p>
            <a:pPr algn="ctr">
              <a:lnSpc>
                <a:spcPts val="3704"/>
              </a:lnSpc>
              <a:spcBef>
                <a:spcPct val="0"/>
              </a:spcBef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1734453" y="6038041"/>
            <a:ext cx="7570021" cy="948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704"/>
              </a:lnSpc>
              <a:spcBef>
                <a:spcPct val="0"/>
              </a:spcBef>
            </a:pPr>
            <a:r>
              <a:rPr lang="en-US" b="true" sz="3249">
                <a:solidFill>
                  <a:srgbClr val="FFFFFF"/>
                </a:solidFill>
                <a:latin typeface="Barlow Condensed Semi-Bold"/>
                <a:ea typeface="Barlow Condensed Semi-Bold"/>
                <a:cs typeface="Barlow Condensed Semi-Bold"/>
                <a:sym typeface="Barlow Condensed Semi-Bold"/>
              </a:rPr>
              <a:t>Motivation:</a:t>
            </a:r>
            <a:r>
              <a:rPr lang="en-US" sz="3249">
                <a:solidFill>
                  <a:srgbClr val="FFFFFF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 Develop a grounded, guideline-aware automated review system for Python PR diffs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734453" y="7370990"/>
            <a:ext cx="7826028" cy="14154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704"/>
              </a:lnSpc>
              <a:spcBef>
                <a:spcPct val="0"/>
              </a:spcBef>
            </a:pPr>
            <a:r>
              <a:rPr lang="en-US" b="true" sz="3249">
                <a:solidFill>
                  <a:srgbClr val="FFFFFF"/>
                </a:solidFill>
                <a:latin typeface="Barlow Condensed Semi-Bold"/>
                <a:ea typeface="Barlow Condensed Semi-Bold"/>
                <a:cs typeface="Barlow Condensed Semi-Bold"/>
                <a:sym typeface="Barlow Condensed Semi-Bold"/>
              </a:rPr>
              <a:t>Objective:</a:t>
            </a:r>
            <a:r>
              <a:rPr lang="en-US" sz="3249">
                <a:solidFill>
                  <a:srgbClr val="FFFFFF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To deploy a prototype interface capable of generating automated review comments for Python pull request diffs. 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440431">
            <a:off x="-5783317" y="4512737"/>
            <a:ext cx="13790593" cy="14960209"/>
          </a:xfrm>
          <a:custGeom>
            <a:avLst/>
            <a:gdLst/>
            <a:ahLst/>
            <a:cxnLst/>
            <a:rect r="r" b="b" t="t" l="l"/>
            <a:pathLst>
              <a:path h="14960209" w="13790593">
                <a:moveTo>
                  <a:pt x="0" y="0"/>
                </a:moveTo>
                <a:lnTo>
                  <a:pt x="13790593" y="0"/>
                </a:lnTo>
                <a:lnTo>
                  <a:pt x="13790593" y="14960210"/>
                </a:lnTo>
                <a:lnTo>
                  <a:pt x="0" y="149602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124655" y="1375896"/>
            <a:ext cx="6038690" cy="9947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32"/>
              </a:lnSpc>
            </a:pPr>
            <a:r>
              <a:rPr lang="en-US" b="true" sz="7200">
                <a:solidFill>
                  <a:srgbClr val="FFBC66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Existing Solutions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991671" y="3205543"/>
            <a:ext cx="16267708" cy="51276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01490" indent="-350745" lvl="1">
              <a:lnSpc>
                <a:spcPts val="4548"/>
              </a:lnSpc>
              <a:buFont typeface="Arial"/>
              <a:buChar char="•"/>
            </a:pPr>
            <a:r>
              <a:rPr lang="en-US" b="true" sz="3249">
                <a:solidFill>
                  <a:srgbClr val="FFFFFF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rPr>
              <a:t>Traditional automated code review is dominated by static analysis tools such as Pylint and Flake8</a:t>
            </a:r>
          </a:p>
          <a:p>
            <a:pPr algn="just" marL="701490" indent="-350745" lvl="1">
              <a:lnSpc>
                <a:spcPts val="4548"/>
              </a:lnSpc>
              <a:buFont typeface="Arial"/>
              <a:buChar char="•"/>
            </a:pPr>
            <a:r>
              <a:rPr lang="en-US" b="true" sz="3249">
                <a:solidFill>
                  <a:srgbClr val="FFFFFF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rPr>
              <a:t>These tools detect syntactic errors and Python style guideline violations using predefined rule-based checks</a:t>
            </a:r>
          </a:p>
          <a:p>
            <a:pPr algn="just" marL="701490" indent="-350745" lvl="1">
              <a:lnSpc>
                <a:spcPts val="4548"/>
              </a:lnSpc>
              <a:buFont typeface="Arial"/>
              <a:buChar char="•"/>
            </a:pPr>
            <a:r>
              <a:rPr lang="en-US" b="true" sz="3249">
                <a:solidFill>
                  <a:srgbClr val="FFFFFF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rPr>
              <a:t>Effective in identifying common issues:</a:t>
            </a:r>
          </a:p>
          <a:p>
            <a:pPr algn="just" marL="1402980" indent="-467660" lvl="2">
              <a:lnSpc>
                <a:spcPts val="4548"/>
              </a:lnSpc>
              <a:buFont typeface="Arial"/>
              <a:buChar char="⚬"/>
            </a:pPr>
            <a:r>
              <a:rPr lang="en-US" b="true" sz="3249">
                <a:solidFill>
                  <a:srgbClr val="EFEDE9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rPr>
              <a:t>Unused imports</a:t>
            </a:r>
          </a:p>
          <a:p>
            <a:pPr algn="just" marL="1402980" indent="-467660" lvl="2">
              <a:lnSpc>
                <a:spcPts val="4548"/>
              </a:lnSpc>
              <a:buFont typeface="Arial"/>
              <a:buChar char="⚬"/>
            </a:pPr>
            <a:r>
              <a:rPr lang="en-US" b="true" sz="3249">
                <a:solidFill>
                  <a:srgbClr val="EFEDE9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rPr>
              <a:t>Formatting errors</a:t>
            </a:r>
          </a:p>
          <a:p>
            <a:pPr algn="just" marL="1402980" indent="-467660" lvl="2">
              <a:lnSpc>
                <a:spcPts val="4548"/>
              </a:lnSpc>
              <a:buFont typeface="Arial"/>
              <a:buChar char="⚬"/>
            </a:pPr>
            <a:r>
              <a:rPr lang="en-US" b="true" sz="3249">
                <a:solidFill>
                  <a:srgbClr val="EFEDE9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rPr>
              <a:t>Basic style inconsistencies</a:t>
            </a:r>
          </a:p>
          <a:p>
            <a:pPr algn="just" marL="701490" indent="-350745" lvl="1">
              <a:lnSpc>
                <a:spcPts val="4548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3249">
                <a:solidFill>
                  <a:srgbClr val="FFFFFF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rPr>
              <a:t>Widely integrated int</a:t>
            </a:r>
            <a:r>
              <a:rPr lang="en-US" b="true" sz="3249">
                <a:solidFill>
                  <a:srgbClr val="FFFFFF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rPr>
              <a:t>o pull request workflows (e.g., Sider, Qodana) to improve automation and coverage</a:t>
            </a:r>
          </a:p>
          <a:p>
            <a:pPr algn="just" marL="701490" indent="-350745" lvl="1">
              <a:lnSpc>
                <a:spcPts val="4548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3249">
                <a:solidFill>
                  <a:srgbClr val="FFFFFF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rPr>
              <a:t>However, feedback is limited to concise rule descriptions and lacks contextual or explanatory insights</a:t>
            </a:r>
          </a:p>
          <a:p>
            <a:pPr algn="just">
              <a:lnSpc>
                <a:spcPts val="4548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9580414">
            <a:off x="-3840879" y="-3671205"/>
            <a:ext cx="12739872" cy="10414846"/>
          </a:xfrm>
          <a:custGeom>
            <a:avLst/>
            <a:gdLst/>
            <a:ahLst/>
            <a:cxnLst/>
            <a:rect r="r" b="b" t="t" l="l"/>
            <a:pathLst>
              <a:path h="10414846" w="12739872">
                <a:moveTo>
                  <a:pt x="0" y="0"/>
                </a:moveTo>
                <a:lnTo>
                  <a:pt x="12739872" y="0"/>
                </a:lnTo>
                <a:lnTo>
                  <a:pt x="12739872" y="10414846"/>
                </a:lnTo>
                <a:lnTo>
                  <a:pt x="0" y="104148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4000"/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073421" y="2979661"/>
            <a:ext cx="4543181" cy="5556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48"/>
              </a:lnSpc>
            </a:pPr>
            <a:r>
              <a:rPr lang="en-US" b="true" sz="3249">
                <a:solidFill>
                  <a:srgbClr val="FFFFFF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rPr>
              <a:t>Limitations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073421" y="3998869"/>
            <a:ext cx="7185879" cy="17487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83218" indent="-191609" lvl="1">
              <a:lnSpc>
                <a:spcPts val="2877"/>
              </a:lnSpc>
              <a:buFont typeface="Arial"/>
              <a:buChar char="•"/>
            </a:pPr>
            <a:r>
              <a:rPr lang="en-US" sz="1774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Hallucinated or inapplicable comments</a:t>
            </a:r>
          </a:p>
          <a:p>
            <a:pPr algn="l" marL="383218" indent="-191609" lvl="1">
              <a:lnSpc>
                <a:spcPts val="2877"/>
              </a:lnSpc>
              <a:buFont typeface="Arial"/>
              <a:buChar char="•"/>
            </a:pPr>
            <a:r>
              <a:rPr lang="en-US" sz="1774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Overgeneralized sug</a:t>
            </a:r>
            <a:r>
              <a:rPr lang="en-US" sz="1774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gestions</a:t>
            </a:r>
          </a:p>
          <a:p>
            <a:pPr algn="l" marL="383218" indent="-191609" lvl="1">
              <a:lnSpc>
                <a:spcPts val="2877"/>
              </a:lnSpc>
              <a:buFont typeface="Arial"/>
              <a:buChar char="•"/>
            </a:pPr>
            <a:r>
              <a:rPr lang="en-US" sz="1774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No traceability to repository-specific guidelines</a:t>
            </a:r>
          </a:p>
          <a:p>
            <a:pPr algn="l" marL="383218" indent="-191609" lvl="1">
              <a:lnSpc>
                <a:spcPts val="2877"/>
              </a:lnSpc>
              <a:buFont typeface="Arial"/>
              <a:buChar char="•"/>
            </a:pPr>
            <a:r>
              <a:rPr lang="en-US" sz="1774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Sensitivity to prompt design and unseen contexts</a:t>
            </a:r>
          </a:p>
          <a:p>
            <a:pPr algn="l">
              <a:lnSpc>
                <a:spcPts val="2553"/>
              </a:lnSpc>
            </a:pPr>
          </a:p>
        </p:txBody>
      </p:sp>
      <p:sp>
        <p:nvSpPr>
          <p:cNvPr name="Freeform 5" id="5"/>
          <p:cNvSpPr/>
          <p:nvPr/>
        </p:nvSpPr>
        <p:spPr>
          <a:xfrm flipH="false" flipV="false" rot="-2440431">
            <a:off x="10835738" y="3982797"/>
            <a:ext cx="13790593" cy="14960209"/>
          </a:xfrm>
          <a:custGeom>
            <a:avLst/>
            <a:gdLst/>
            <a:ahLst/>
            <a:cxnLst/>
            <a:rect r="r" b="b" t="t" l="l"/>
            <a:pathLst>
              <a:path h="14960209" w="13790593">
                <a:moveTo>
                  <a:pt x="0" y="0"/>
                </a:moveTo>
                <a:lnTo>
                  <a:pt x="13790593" y="0"/>
                </a:lnTo>
                <a:lnTo>
                  <a:pt x="13790593" y="14960210"/>
                </a:lnTo>
                <a:lnTo>
                  <a:pt x="0" y="149602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9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0073421" y="6964113"/>
            <a:ext cx="6900696" cy="3595502"/>
            <a:chOff x="0" y="0"/>
            <a:chExt cx="1954710" cy="101847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954710" cy="1018472"/>
            </a:xfrm>
            <a:custGeom>
              <a:avLst/>
              <a:gdLst/>
              <a:ahLst/>
              <a:cxnLst/>
              <a:rect r="r" b="b" t="t" l="l"/>
              <a:pathLst>
                <a:path h="1018472" w="1954710">
                  <a:moveTo>
                    <a:pt x="86387" y="0"/>
                  </a:moveTo>
                  <a:lnTo>
                    <a:pt x="1868324" y="0"/>
                  </a:lnTo>
                  <a:cubicBezTo>
                    <a:pt x="1916034" y="0"/>
                    <a:pt x="1954710" y="38677"/>
                    <a:pt x="1954710" y="86387"/>
                  </a:cubicBezTo>
                  <a:lnTo>
                    <a:pt x="1954710" y="932085"/>
                  </a:lnTo>
                  <a:cubicBezTo>
                    <a:pt x="1954710" y="954996"/>
                    <a:pt x="1945609" y="976969"/>
                    <a:pt x="1929408" y="993170"/>
                  </a:cubicBezTo>
                  <a:cubicBezTo>
                    <a:pt x="1913207" y="1009370"/>
                    <a:pt x="1891235" y="1018472"/>
                    <a:pt x="1868324" y="1018472"/>
                  </a:cubicBezTo>
                  <a:lnTo>
                    <a:pt x="86387" y="1018472"/>
                  </a:lnTo>
                  <a:cubicBezTo>
                    <a:pt x="38677" y="1018472"/>
                    <a:pt x="0" y="979795"/>
                    <a:pt x="0" y="932085"/>
                  </a:cubicBezTo>
                  <a:lnTo>
                    <a:pt x="0" y="86387"/>
                  </a:lnTo>
                  <a:cubicBezTo>
                    <a:pt x="0" y="63475"/>
                    <a:pt x="9101" y="41503"/>
                    <a:pt x="25302" y="25302"/>
                  </a:cubicBezTo>
                  <a:cubicBezTo>
                    <a:pt x="41503" y="9101"/>
                    <a:pt x="63475" y="0"/>
                    <a:pt x="86387" y="0"/>
                  </a:cubicBezTo>
                  <a:close/>
                </a:path>
              </a:pathLst>
            </a:custGeom>
            <a:blipFill>
              <a:blip r:embed="rId5"/>
              <a:stretch>
                <a:fillRect l="0" t="-13935" r="0" b="-13935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15077954" y="6294230"/>
            <a:ext cx="2240371" cy="2004459"/>
            <a:chOff x="0" y="0"/>
            <a:chExt cx="590057" cy="52792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90057" cy="527923"/>
            </a:xfrm>
            <a:custGeom>
              <a:avLst/>
              <a:gdLst/>
              <a:ahLst/>
              <a:cxnLst/>
              <a:rect r="r" b="b" t="t" l="l"/>
              <a:pathLst>
                <a:path h="527923" w="590057">
                  <a:moveTo>
                    <a:pt x="76024" y="0"/>
                  </a:moveTo>
                  <a:lnTo>
                    <a:pt x="514032" y="0"/>
                  </a:lnTo>
                  <a:cubicBezTo>
                    <a:pt x="556019" y="0"/>
                    <a:pt x="590057" y="34037"/>
                    <a:pt x="590057" y="76024"/>
                  </a:cubicBezTo>
                  <a:lnTo>
                    <a:pt x="590057" y="451899"/>
                  </a:lnTo>
                  <a:cubicBezTo>
                    <a:pt x="590057" y="493886"/>
                    <a:pt x="556019" y="527923"/>
                    <a:pt x="514032" y="527923"/>
                  </a:cubicBezTo>
                  <a:lnTo>
                    <a:pt x="76024" y="527923"/>
                  </a:lnTo>
                  <a:cubicBezTo>
                    <a:pt x="34037" y="527923"/>
                    <a:pt x="0" y="493886"/>
                    <a:pt x="0" y="451899"/>
                  </a:cubicBezTo>
                  <a:lnTo>
                    <a:pt x="0" y="76024"/>
                  </a:lnTo>
                  <a:cubicBezTo>
                    <a:pt x="0" y="34037"/>
                    <a:pt x="34037" y="0"/>
                    <a:pt x="76024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5757">
                    <a:alpha val="100000"/>
                  </a:srgbClr>
                </a:gs>
                <a:gs pos="100000">
                  <a:srgbClr val="8C52FF">
                    <a:alpha val="100000"/>
                  </a:srgbClr>
                </a:gs>
              </a:gsLst>
              <a:lin ang="0"/>
            </a:gradFill>
            <a:ln cap="rnd">
              <a:noFill/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247650"/>
              <a:ext cx="590057" cy="7755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5062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2053293" y="492792"/>
            <a:ext cx="14181413" cy="22551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998"/>
              </a:lnSpc>
              <a:spcBef>
                <a:spcPct val="0"/>
              </a:spcBef>
            </a:pPr>
            <a:r>
              <a:rPr lang="en-US" b="true" sz="7233" spc="-166">
                <a:solidFill>
                  <a:srgbClr val="FFBC66"/>
                </a:solidFill>
                <a:latin typeface="Barlow Condensed Semi-Bold"/>
                <a:ea typeface="Barlow Condensed Semi-Bold"/>
                <a:cs typeface="Barlow Condensed Semi-Bold"/>
                <a:sym typeface="Barlow Condensed Semi-Bold"/>
              </a:rPr>
              <a:t>Learning-Based and LLM-Based Code Review (Literature Review)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2938397"/>
            <a:ext cx="6146054" cy="11271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48"/>
              </a:lnSpc>
            </a:pPr>
            <a:r>
              <a:rPr lang="en-US" b="true" sz="3249">
                <a:solidFill>
                  <a:srgbClr val="FFFFFF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rPr>
              <a:t>Evolution of Automated Code Review Models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6652953"/>
            <a:ext cx="6146054" cy="5556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48"/>
              </a:lnSpc>
            </a:pPr>
            <a:r>
              <a:rPr lang="en-US" b="true" sz="3249">
                <a:solidFill>
                  <a:srgbClr val="FFFFFF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rPr>
              <a:t>Capabilities of LLM-Based Review Systems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96540" y="4260528"/>
            <a:ext cx="6774399" cy="23760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67031" indent="-183515" lvl="1">
              <a:lnSpc>
                <a:spcPts val="2755"/>
              </a:lnSpc>
              <a:buFont typeface="Arial"/>
              <a:buChar char="•"/>
            </a:pPr>
            <a:r>
              <a:rPr lang="en-US" sz="17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Tufano et al. (2018): Learn revision patterns directly from pull request diffs</a:t>
            </a:r>
          </a:p>
          <a:p>
            <a:pPr algn="l" marL="367031" indent="-183515" lvl="1">
              <a:lnSpc>
                <a:spcPts val="2755"/>
              </a:lnSpc>
              <a:buFont typeface="Arial"/>
              <a:buChar char="•"/>
            </a:pPr>
            <a:r>
              <a:rPr lang="en-US" sz="17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CodeReviewer (Li et al., 2022):</a:t>
            </a:r>
            <a:r>
              <a:rPr lang="en-US" sz="17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Pre-trained transformer for review comment generation</a:t>
            </a:r>
          </a:p>
          <a:p>
            <a:pPr algn="l" marL="367031" indent="-183515" lvl="1">
              <a:lnSpc>
                <a:spcPts val="2755"/>
              </a:lnSpc>
              <a:buFont typeface="Arial"/>
              <a:buChar char="•"/>
            </a:pPr>
            <a:r>
              <a:rPr lang="en-US" sz="17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Shift from rule-based systems to data-driven and transformer-based approaches</a:t>
            </a:r>
          </a:p>
          <a:p>
            <a:pPr algn="l">
              <a:lnSpc>
                <a:spcPts val="2755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1028700" y="7486960"/>
            <a:ext cx="6774399" cy="16902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67031" indent="-183515" lvl="1">
              <a:lnSpc>
                <a:spcPts val="2755"/>
              </a:lnSpc>
              <a:buFont typeface="Arial"/>
              <a:buChar char="•"/>
            </a:pPr>
            <a:r>
              <a:rPr lang="en-US" sz="17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Generate fluent, human-like natural language feedback</a:t>
            </a:r>
          </a:p>
          <a:p>
            <a:pPr algn="l" marL="367031" indent="-183515" lvl="1">
              <a:lnSpc>
                <a:spcPts val="2755"/>
              </a:lnSpc>
              <a:buFont typeface="Arial"/>
              <a:buChar char="•"/>
            </a:pPr>
            <a:r>
              <a:rPr lang="en-US" sz="17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Capture patterns from</a:t>
            </a:r>
            <a:r>
              <a:rPr lang="en-US" sz="17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large-scale historical review data</a:t>
            </a:r>
          </a:p>
          <a:p>
            <a:pPr algn="l" marL="367031" indent="-183515" lvl="1">
              <a:lnSpc>
                <a:spcPts val="2755"/>
              </a:lnSpc>
              <a:buFont typeface="Arial"/>
              <a:buChar char="•"/>
            </a:pPr>
            <a:r>
              <a:rPr lang="en-US" sz="17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Demonstrate strong generative ability in code-related tasks (Chen et al., 2021)</a:t>
            </a:r>
          </a:p>
          <a:p>
            <a:pPr algn="l">
              <a:lnSpc>
                <a:spcPts val="2755"/>
              </a:lnSpc>
            </a:pP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15503156" y="6634330"/>
            <a:ext cx="1389967" cy="1324259"/>
          </a:xfrm>
          <a:custGeom>
            <a:avLst/>
            <a:gdLst/>
            <a:ahLst/>
            <a:cxnLst/>
            <a:rect r="r" b="b" t="t" l="l"/>
            <a:pathLst>
              <a:path h="1324259" w="1389967">
                <a:moveTo>
                  <a:pt x="0" y="0"/>
                </a:moveTo>
                <a:lnTo>
                  <a:pt x="1389966" y="0"/>
                </a:lnTo>
                <a:lnTo>
                  <a:pt x="1389966" y="1324260"/>
                </a:lnTo>
                <a:lnTo>
                  <a:pt x="0" y="132426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440431">
            <a:off x="-5783317" y="4512737"/>
            <a:ext cx="13790593" cy="14960209"/>
          </a:xfrm>
          <a:custGeom>
            <a:avLst/>
            <a:gdLst/>
            <a:ahLst/>
            <a:cxnLst/>
            <a:rect r="r" b="b" t="t" l="l"/>
            <a:pathLst>
              <a:path h="14960209" w="13790593">
                <a:moveTo>
                  <a:pt x="0" y="0"/>
                </a:moveTo>
                <a:lnTo>
                  <a:pt x="13790593" y="0"/>
                </a:lnTo>
                <a:lnTo>
                  <a:pt x="13790593" y="14960210"/>
                </a:lnTo>
                <a:lnTo>
                  <a:pt x="0" y="149602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90237" y="3773591"/>
            <a:ext cx="5890838" cy="5314331"/>
            <a:chOff x="0" y="0"/>
            <a:chExt cx="912645" cy="82332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912645" cy="823329"/>
            </a:xfrm>
            <a:custGeom>
              <a:avLst/>
              <a:gdLst/>
              <a:ahLst/>
              <a:cxnLst/>
              <a:rect r="r" b="b" t="t" l="l"/>
              <a:pathLst>
                <a:path h="823329" w="912645">
                  <a:moveTo>
                    <a:pt x="101196" y="0"/>
                  </a:moveTo>
                  <a:lnTo>
                    <a:pt x="811449" y="0"/>
                  </a:lnTo>
                  <a:cubicBezTo>
                    <a:pt x="838288" y="0"/>
                    <a:pt x="864027" y="10662"/>
                    <a:pt x="883005" y="29640"/>
                  </a:cubicBezTo>
                  <a:cubicBezTo>
                    <a:pt x="901983" y="48617"/>
                    <a:pt x="912645" y="74357"/>
                    <a:pt x="912645" y="101196"/>
                  </a:cubicBezTo>
                  <a:lnTo>
                    <a:pt x="912645" y="722133"/>
                  </a:lnTo>
                  <a:cubicBezTo>
                    <a:pt x="912645" y="778022"/>
                    <a:pt x="867338" y="823329"/>
                    <a:pt x="811449" y="823329"/>
                  </a:cubicBezTo>
                  <a:lnTo>
                    <a:pt x="101196" y="823329"/>
                  </a:lnTo>
                  <a:cubicBezTo>
                    <a:pt x="45307" y="823329"/>
                    <a:pt x="0" y="778022"/>
                    <a:pt x="0" y="722133"/>
                  </a:cubicBezTo>
                  <a:lnTo>
                    <a:pt x="0" y="101196"/>
                  </a:lnTo>
                  <a:cubicBezTo>
                    <a:pt x="0" y="45307"/>
                    <a:pt x="45307" y="0"/>
                    <a:pt x="101196" y="0"/>
                  </a:cubicBezTo>
                  <a:close/>
                </a:path>
              </a:pathLst>
            </a:custGeom>
            <a:blipFill>
              <a:blip r:embed="rId4"/>
              <a:stretch>
                <a:fillRect l="-17702" t="0" r="-17702" b="0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2267201" y="593640"/>
            <a:ext cx="14303834" cy="19568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32"/>
              </a:lnSpc>
            </a:pPr>
            <a:r>
              <a:rPr lang="en-US" b="true" sz="7200">
                <a:solidFill>
                  <a:srgbClr val="FFBC66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Retrieval-Augmented Generation in Code Contexts (Literature Review)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750345" y="3631074"/>
            <a:ext cx="6989678" cy="481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04"/>
              </a:lnSpc>
            </a:pPr>
            <a:r>
              <a:rPr lang="en-US" b="true" sz="3249">
                <a:solidFill>
                  <a:srgbClr val="FFFFFF"/>
                </a:solidFill>
                <a:latin typeface="Barlow Condensed Semi-Bold"/>
                <a:ea typeface="Barlow Condensed Semi-Bold"/>
                <a:cs typeface="Barlow Condensed Semi-Bold"/>
                <a:sym typeface="Barlow Condensed Semi-Bold"/>
              </a:rPr>
              <a:t>RAG Applications in Code-Related Tasks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742180" y="6440282"/>
            <a:ext cx="6277748" cy="481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04"/>
              </a:lnSpc>
            </a:pPr>
            <a:r>
              <a:rPr lang="en-US" b="true" sz="3249">
                <a:solidFill>
                  <a:srgbClr val="FFFFFF"/>
                </a:solidFill>
                <a:latin typeface="Barlow Condensed Semi-Bold"/>
                <a:ea typeface="Barlow Condensed Semi-Bold"/>
                <a:cs typeface="Barlow Condensed Semi-Bold"/>
                <a:sym typeface="Barlow Condensed Semi-Bold"/>
              </a:rPr>
              <a:t>Key Insights from Existing Literature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-7384885">
            <a:off x="10889364" y="-5012750"/>
            <a:ext cx="12739872" cy="10414846"/>
          </a:xfrm>
          <a:custGeom>
            <a:avLst/>
            <a:gdLst/>
            <a:ahLst/>
            <a:cxnLst/>
            <a:rect r="r" b="b" t="t" l="l"/>
            <a:pathLst>
              <a:path h="10414846" w="12739872">
                <a:moveTo>
                  <a:pt x="0" y="0"/>
                </a:moveTo>
                <a:lnTo>
                  <a:pt x="12739872" y="0"/>
                </a:lnTo>
                <a:lnTo>
                  <a:pt x="12739872" y="10414846"/>
                </a:lnTo>
                <a:lnTo>
                  <a:pt x="0" y="1041484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74000"/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7750345" y="4296474"/>
            <a:ext cx="8467568" cy="20349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367031" indent="-183515" lvl="1">
              <a:lnSpc>
                <a:spcPts val="2380"/>
              </a:lnSpc>
              <a:buFont typeface="Arial"/>
              <a:buChar char="•"/>
            </a:pPr>
            <a:r>
              <a:rPr lang="en-US" sz="1700" spc="78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RepoCoder (2023) introduces repository-level retrieval to enhance code generation using project context</a:t>
            </a:r>
          </a:p>
          <a:p>
            <a:pPr algn="just" marL="367031" indent="-183515" lvl="1">
              <a:lnSpc>
                <a:spcPts val="2380"/>
              </a:lnSpc>
              <a:buFont typeface="Arial"/>
              <a:buChar char="•"/>
            </a:pPr>
            <a:r>
              <a:rPr lang="en-US" sz="1700" spc="78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Retrieval of relevant files and documentation improves contextual relevance of</a:t>
            </a:r>
            <a:r>
              <a:rPr lang="en-US" sz="1700" spc="78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generated outputs</a:t>
            </a:r>
          </a:p>
          <a:p>
            <a:pPr algn="just" marL="367031" indent="-183515" lvl="1">
              <a:lnSpc>
                <a:spcPts val="2380"/>
              </a:lnSpc>
              <a:buFont typeface="Arial"/>
              <a:buChar char="•"/>
            </a:pPr>
            <a:r>
              <a:rPr lang="en-US" sz="1700" spc="78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Demonstrates effectiveness of grounding code models in repository knowledge</a:t>
            </a:r>
          </a:p>
          <a:p>
            <a:pPr algn="l" marL="0" indent="0" lvl="0">
              <a:lnSpc>
                <a:spcPts val="2197"/>
              </a:lnSpc>
              <a:spcBef>
                <a:spcPct val="0"/>
              </a:spcBef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7670343" y="7303247"/>
            <a:ext cx="8547570" cy="21483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382141" indent="-191071" lvl="1">
              <a:lnSpc>
                <a:spcPts val="2477"/>
              </a:lnSpc>
              <a:buFont typeface="Arial"/>
              <a:buChar char="•"/>
            </a:pPr>
            <a:r>
              <a:rPr lang="en-US" sz="1769" spc="8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Retrieval quality significantly influences generation accuracy and reliability</a:t>
            </a:r>
          </a:p>
          <a:p>
            <a:pPr algn="just" marL="382141" indent="-191071" lvl="1">
              <a:lnSpc>
                <a:spcPts val="2477"/>
              </a:lnSpc>
              <a:buFont typeface="Arial"/>
              <a:buChar char="•"/>
            </a:pPr>
            <a:r>
              <a:rPr lang="en-US" sz="1769" spc="8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RAG reduces hallucination compared to standalone LLMs in code tasks</a:t>
            </a:r>
          </a:p>
          <a:p>
            <a:pPr algn="just" marL="382141" indent="-191071" lvl="1">
              <a:lnSpc>
                <a:spcPts val="2477"/>
              </a:lnSpc>
              <a:buFont typeface="Arial"/>
              <a:buChar char="•"/>
            </a:pPr>
            <a:r>
              <a:rPr lang="en-US" sz="1769" spc="8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Enables context-aware reasoning using external knowledge</a:t>
            </a:r>
            <a:r>
              <a:rPr lang="en-US" sz="1769" spc="8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sources (docs, codebase, artifacts)</a:t>
            </a:r>
          </a:p>
          <a:p>
            <a:pPr algn="l" marL="0" indent="0" lvl="0">
              <a:lnSpc>
                <a:spcPts val="2197"/>
              </a:lnSpc>
              <a:spcBef>
                <a:spcPct val="0"/>
              </a:spcBef>
            </a:pPr>
          </a:p>
        </p:txBody>
      </p:sp>
      <p:grpSp>
        <p:nvGrpSpPr>
          <p:cNvPr name="Group 11" id="11"/>
          <p:cNvGrpSpPr/>
          <p:nvPr/>
        </p:nvGrpSpPr>
        <p:grpSpPr>
          <a:xfrm rot="0">
            <a:off x="453063" y="2915404"/>
            <a:ext cx="2240371" cy="2004459"/>
            <a:chOff x="0" y="0"/>
            <a:chExt cx="590057" cy="52792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90057" cy="527923"/>
            </a:xfrm>
            <a:custGeom>
              <a:avLst/>
              <a:gdLst/>
              <a:ahLst/>
              <a:cxnLst/>
              <a:rect r="r" b="b" t="t" l="l"/>
              <a:pathLst>
                <a:path h="527923" w="590057">
                  <a:moveTo>
                    <a:pt x="76024" y="0"/>
                  </a:moveTo>
                  <a:lnTo>
                    <a:pt x="514032" y="0"/>
                  </a:lnTo>
                  <a:cubicBezTo>
                    <a:pt x="556019" y="0"/>
                    <a:pt x="590057" y="34037"/>
                    <a:pt x="590057" y="76024"/>
                  </a:cubicBezTo>
                  <a:lnTo>
                    <a:pt x="590057" y="451899"/>
                  </a:lnTo>
                  <a:cubicBezTo>
                    <a:pt x="590057" y="493886"/>
                    <a:pt x="556019" y="527923"/>
                    <a:pt x="514032" y="527923"/>
                  </a:cubicBezTo>
                  <a:lnTo>
                    <a:pt x="76024" y="527923"/>
                  </a:lnTo>
                  <a:cubicBezTo>
                    <a:pt x="34037" y="527923"/>
                    <a:pt x="0" y="493886"/>
                    <a:pt x="0" y="451899"/>
                  </a:cubicBezTo>
                  <a:lnTo>
                    <a:pt x="0" y="76024"/>
                  </a:lnTo>
                  <a:cubicBezTo>
                    <a:pt x="0" y="34037"/>
                    <a:pt x="34037" y="0"/>
                    <a:pt x="76024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5757">
                    <a:alpha val="100000"/>
                  </a:srgbClr>
                </a:gs>
                <a:gs pos="100000">
                  <a:srgbClr val="8C52FF">
                    <a:alpha val="100000"/>
                  </a:srgbClr>
                </a:gs>
              </a:gsLst>
              <a:lin ang="0"/>
            </a:gradFill>
            <a:ln cap="rnd">
              <a:noFill/>
              <a:prstDash val="solid"/>
              <a:round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247650"/>
              <a:ext cx="590057" cy="7755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5062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878265" y="3255504"/>
            <a:ext cx="1389967" cy="1324259"/>
          </a:xfrm>
          <a:custGeom>
            <a:avLst/>
            <a:gdLst/>
            <a:ahLst/>
            <a:cxnLst/>
            <a:rect r="r" b="b" t="t" l="l"/>
            <a:pathLst>
              <a:path h="1324259" w="1389967">
                <a:moveTo>
                  <a:pt x="0" y="0"/>
                </a:moveTo>
                <a:lnTo>
                  <a:pt x="1389967" y="0"/>
                </a:lnTo>
                <a:lnTo>
                  <a:pt x="1389967" y="1324260"/>
                </a:lnTo>
                <a:lnTo>
                  <a:pt x="0" y="132426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440431">
            <a:off x="-5783317" y="4512737"/>
            <a:ext cx="13790593" cy="14960209"/>
          </a:xfrm>
          <a:custGeom>
            <a:avLst/>
            <a:gdLst/>
            <a:ahLst/>
            <a:cxnLst/>
            <a:rect r="r" b="b" t="t" l="l"/>
            <a:pathLst>
              <a:path h="14960209" w="13790593">
                <a:moveTo>
                  <a:pt x="0" y="0"/>
                </a:moveTo>
                <a:lnTo>
                  <a:pt x="13790593" y="0"/>
                </a:lnTo>
                <a:lnTo>
                  <a:pt x="13790593" y="14960210"/>
                </a:lnTo>
                <a:lnTo>
                  <a:pt x="0" y="149602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78265" y="3943969"/>
            <a:ext cx="4759384" cy="4293607"/>
            <a:chOff x="0" y="0"/>
            <a:chExt cx="912645" cy="82332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912645" cy="823329"/>
            </a:xfrm>
            <a:custGeom>
              <a:avLst/>
              <a:gdLst/>
              <a:ahLst/>
              <a:cxnLst/>
              <a:rect r="r" b="b" t="t" l="l"/>
              <a:pathLst>
                <a:path h="823329" w="912645">
                  <a:moveTo>
                    <a:pt x="125253" y="0"/>
                  </a:moveTo>
                  <a:lnTo>
                    <a:pt x="787392" y="0"/>
                  </a:lnTo>
                  <a:cubicBezTo>
                    <a:pt x="820611" y="0"/>
                    <a:pt x="852470" y="13196"/>
                    <a:pt x="875959" y="36686"/>
                  </a:cubicBezTo>
                  <a:cubicBezTo>
                    <a:pt x="899449" y="60175"/>
                    <a:pt x="912645" y="92034"/>
                    <a:pt x="912645" y="125253"/>
                  </a:cubicBezTo>
                  <a:lnTo>
                    <a:pt x="912645" y="698076"/>
                  </a:lnTo>
                  <a:cubicBezTo>
                    <a:pt x="912645" y="767251"/>
                    <a:pt x="856567" y="823329"/>
                    <a:pt x="787392" y="823329"/>
                  </a:cubicBezTo>
                  <a:lnTo>
                    <a:pt x="125253" y="823329"/>
                  </a:lnTo>
                  <a:cubicBezTo>
                    <a:pt x="56078" y="823329"/>
                    <a:pt x="0" y="767251"/>
                    <a:pt x="0" y="698076"/>
                  </a:cubicBezTo>
                  <a:lnTo>
                    <a:pt x="0" y="125253"/>
                  </a:lnTo>
                  <a:cubicBezTo>
                    <a:pt x="0" y="56078"/>
                    <a:pt x="56078" y="0"/>
                    <a:pt x="125253" y="0"/>
                  </a:cubicBezTo>
                  <a:close/>
                </a:path>
              </a:pathLst>
            </a:custGeom>
            <a:blipFill>
              <a:blip r:embed="rId4"/>
              <a:stretch>
                <a:fillRect l="-17702" t="0" r="-17702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-7384885">
            <a:off x="10889364" y="-5012750"/>
            <a:ext cx="12739872" cy="10414846"/>
          </a:xfrm>
          <a:custGeom>
            <a:avLst/>
            <a:gdLst/>
            <a:ahLst/>
            <a:cxnLst/>
            <a:rect r="r" b="b" t="t" l="l"/>
            <a:pathLst>
              <a:path h="10414846" w="12739872">
                <a:moveTo>
                  <a:pt x="0" y="0"/>
                </a:moveTo>
                <a:lnTo>
                  <a:pt x="12739872" y="0"/>
                </a:lnTo>
                <a:lnTo>
                  <a:pt x="12739872" y="10414846"/>
                </a:lnTo>
                <a:lnTo>
                  <a:pt x="0" y="1041484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74000"/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6409133" y="3324327"/>
            <a:ext cx="3652661" cy="948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04"/>
              </a:lnSpc>
            </a:pPr>
            <a:r>
              <a:rPr lang="en-US" b="true" sz="3249">
                <a:solidFill>
                  <a:srgbClr val="FFFFFF"/>
                </a:solidFill>
                <a:latin typeface="Barlow Condensed Semi-Bold"/>
                <a:ea typeface="Barlow Condensed Semi-Bold"/>
                <a:cs typeface="Barlow Condensed Semi-Bold"/>
                <a:sym typeface="Barlow Condensed Semi-Bold"/>
              </a:rPr>
              <a:t>Limited Use of RAG for Style-Based Review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387510" y="6147922"/>
            <a:ext cx="3674283" cy="948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04"/>
              </a:lnSpc>
            </a:pPr>
            <a:r>
              <a:rPr lang="en-US" b="true" sz="3249">
                <a:solidFill>
                  <a:srgbClr val="FFFFFF"/>
                </a:solidFill>
                <a:latin typeface="Barlow Condensed Semi-Bold"/>
                <a:ea typeface="Barlow Condensed Semi-Bold"/>
                <a:cs typeface="Barlow Condensed Semi-Bold"/>
                <a:sym typeface="Barlow Condensed Semi-Bold"/>
              </a:rPr>
              <a:t>Inadequate Evaluation Metrics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102726" y="3265029"/>
            <a:ext cx="4401877" cy="948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04"/>
              </a:lnSpc>
            </a:pPr>
            <a:r>
              <a:rPr lang="en-US" b="true" sz="3249">
                <a:solidFill>
                  <a:srgbClr val="FFFFFF"/>
                </a:solidFill>
                <a:latin typeface="Barlow Condensed Semi-Bold"/>
                <a:ea typeface="Barlow Condensed Semi-Bold"/>
                <a:cs typeface="Barlow Condensed Semi-Bold"/>
                <a:sym typeface="Barlow Condensed Semi-Bold"/>
              </a:rPr>
              <a:t>Lack of Repository-Aware Grounding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365888" y="4444467"/>
            <a:ext cx="4352030" cy="13698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97"/>
              </a:lnSpc>
              <a:spcBef>
                <a:spcPct val="0"/>
              </a:spcBef>
            </a:pPr>
            <a:r>
              <a:rPr lang="en-US" sz="1569" spc="72">
                <a:solidFill>
                  <a:srgbClr val="EFEDE9"/>
                </a:solidFill>
                <a:latin typeface="Montserrat"/>
                <a:ea typeface="Montserrat"/>
                <a:cs typeface="Montserrat"/>
                <a:sym typeface="Montserrat"/>
              </a:rPr>
              <a:t>Most retrieval-augmented approaches in code intelligence focus on vulnerability detection or</a:t>
            </a:r>
            <a:r>
              <a:rPr lang="en-US" sz="1569" spc="72">
                <a:solidFill>
                  <a:srgbClr val="EFEDE9"/>
                </a:solidFill>
                <a:latin typeface="Montserrat"/>
                <a:ea typeface="Montserrat"/>
                <a:cs typeface="Montserrat"/>
                <a:sym typeface="Montserrat"/>
              </a:rPr>
              <a:t> code QA, with little emphasis on structured, style-based pull request review.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365888" y="7239229"/>
            <a:ext cx="4352030" cy="13698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97"/>
              </a:lnSpc>
              <a:spcBef>
                <a:spcPct val="0"/>
              </a:spcBef>
            </a:pPr>
            <a:r>
              <a:rPr lang="en-US" sz="1569" spc="72">
                <a:solidFill>
                  <a:srgbClr val="EFEDE9"/>
                </a:solidFill>
                <a:latin typeface="Montserrat"/>
                <a:ea typeface="Montserrat"/>
                <a:cs typeface="Montserrat"/>
                <a:sym typeface="Montserrat"/>
              </a:rPr>
              <a:t>Existing evaluations prioritize detection accuracy or text similarity, while grounding quality, traceability, and guideline alignment are rarely quantified.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102726" y="4245741"/>
            <a:ext cx="4715377" cy="13698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97"/>
              </a:lnSpc>
              <a:spcBef>
                <a:spcPct val="0"/>
              </a:spcBef>
            </a:pPr>
            <a:r>
              <a:rPr lang="en-US" sz="1569" spc="72">
                <a:solidFill>
                  <a:srgbClr val="EFEDE9"/>
                </a:solidFill>
                <a:latin typeface="Montserrat"/>
                <a:ea typeface="Montserrat"/>
                <a:cs typeface="Montserrat"/>
                <a:sym typeface="Montserrat"/>
              </a:rPr>
              <a:t>Learning-based review models generate fluent comments but lack explicit mechanisms to ground feedback in repository-specific coding standards,</a:t>
            </a:r>
            <a:r>
              <a:rPr lang="en-US" sz="1569" spc="72">
                <a:solidFill>
                  <a:srgbClr val="EFEDE9"/>
                </a:solidFill>
                <a:latin typeface="Montserrat"/>
                <a:ea typeface="Montserrat"/>
                <a:cs typeface="Montserrat"/>
                <a:sym typeface="Montserrat"/>
              </a:rPr>
              <a:t> documentation, or historical reviews.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453063" y="2579041"/>
            <a:ext cx="2038705" cy="1940953"/>
            <a:chOff x="0" y="0"/>
            <a:chExt cx="536943" cy="511198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536943" cy="511198"/>
            </a:xfrm>
            <a:custGeom>
              <a:avLst/>
              <a:gdLst/>
              <a:ahLst/>
              <a:cxnLst/>
              <a:rect r="r" b="b" t="t" l="l"/>
              <a:pathLst>
                <a:path h="511198" w="536943">
                  <a:moveTo>
                    <a:pt x="83544" y="0"/>
                  </a:moveTo>
                  <a:lnTo>
                    <a:pt x="453399" y="0"/>
                  </a:lnTo>
                  <a:cubicBezTo>
                    <a:pt x="475556" y="0"/>
                    <a:pt x="496806" y="8802"/>
                    <a:pt x="512473" y="24470"/>
                  </a:cubicBezTo>
                  <a:cubicBezTo>
                    <a:pt x="528141" y="40137"/>
                    <a:pt x="536943" y="61387"/>
                    <a:pt x="536943" y="83544"/>
                  </a:cubicBezTo>
                  <a:lnTo>
                    <a:pt x="536943" y="427653"/>
                  </a:lnTo>
                  <a:cubicBezTo>
                    <a:pt x="536943" y="449811"/>
                    <a:pt x="528141" y="471060"/>
                    <a:pt x="512473" y="486728"/>
                  </a:cubicBezTo>
                  <a:cubicBezTo>
                    <a:pt x="496806" y="502396"/>
                    <a:pt x="475556" y="511198"/>
                    <a:pt x="453399" y="511198"/>
                  </a:cubicBezTo>
                  <a:lnTo>
                    <a:pt x="83544" y="511198"/>
                  </a:lnTo>
                  <a:cubicBezTo>
                    <a:pt x="61387" y="511198"/>
                    <a:pt x="40137" y="502396"/>
                    <a:pt x="24470" y="486728"/>
                  </a:cubicBezTo>
                  <a:cubicBezTo>
                    <a:pt x="8802" y="471060"/>
                    <a:pt x="0" y="449811"/>
                    <a:pt x="0" y="427653"/>
                  </a:cubicBezTo>
                  <a:lnTo>
                    <a:pt x="0" y="83544"/>
                  </a:lnTo>
                  <a:cubicBezTo>
                    <a:pt x="0" y="61387"/>
                    <a:pt x="8802" y="40137"/>
                    <a:pt x="24470" y="24470"/>
                  </a:cubicBezTo>
                  <a:cubicBezTo>
                    <a:pt x="40137" y="8802"/>
                    <a:pt x="61387" y="0"/>
                    <a:pt x="83544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5757">
                    <a:alpha val="100000"/>
                  </a:srgbClr>
                </a:gs>
                <a:gs pos="100000">
                  <a:srgbClr val="8C52FF">
                    <a:alpha val="100000"/>
                  </a:srgbClr>
                </a:gs>
              </a:gsLst>
              <a:lin ang="0"/>
            </a:gradFill>
            <a:ln cap="rnd">
              <a:noFill/>
              <a:prstDash val="solid"/>
              <a:round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247650"/>
              <a:ext cx="536943" cy="7588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5062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7896634" y="1000125"/>
            <a:ext cx="5642569" cy="11218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956"/>
              </a:lnSpc>
            </a:pPr>
            <a:r>
              <a:rPr lang="en-US" b="true" sz="7200" spc="-165">
                <a:solidFill>
                  <a:srgbClr val="FFBC66"/>
                </a:solidFill>
                <a:latin typeface="Barlow Condensed Semi-Bold"/>
                <a:ea typeface="Barlow Condensed Semi-Bold"/>
                <a:cs typeface="Barlow Condensed Semi-Bold"/>
                <a:sym typeface="Barlow Condensed Semi-Bold"/>
              </a:rPr>
              <a:t>Identified Gaps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833441" y="2996182"/>
            <a:ext cx="1277949" cy="1217537"/>
          </a:xfrm>
          <a:custGeom>
            <a:avLst/>
            <a:gdLst/>
            <a:ahLst/>
            <a:cxnLst/>
            <a:rect r="r" b="b" t="t" l="l"/>
            <a:pathLst>
              <a:path h="1217537" w="1277949">
                <a:moveTo>
                  <a:pt x="0" y="0"/>
                </a:moveTo>
                <a:lnTo>
                  <a:pt x="1277949" y="0"/>
                </a:lnTo>
                <a:lnTo>
                  <a:pt x="1277949" y="1217537"/>
                </a:lnTo>
                <a:lnTo>
                  <a:pt x="0" y="121753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2102726" y="6100297"/>
            <a:ext cx="4401877" cy="948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04"/>
              </a:lnSpc>
            </a:pPr>
            <a:r>
              <a:rPr lang="en-US" b="true" sz="3249">
                <a:solidFill>
                  <a:srgbClr val="FFFFFF"/>
                </a:solidFill>
                <a:latin typeface="Barlow Condensed Semi-Bold"/>
                <a:ea typeface="Barlow Condensed Semi-Bold"/>
                <a:cs typeface="Barlow Condensed Semi-Bold"/>
                <a:sym typeface="Barlow Condensed Semi-Bold"/>
              </a:rPr>
              <a:t>Limited Usability and Alignment Analysis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102726" y="7239229"/>
            <a:ext cx="4715377" cy="10935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97"/>
              </a:lnSpc>
              <a:spcBef>
                <a:spcPct val="0"/>
              </a:spcBef>
            </a:pPr>
            <a:r>
              <a:rPr lang="en-US" sz="1569" spc="72">
                <a:solidFill>
                  <a:srgbClr val="EFEDE9"/>
                </a:solidFill>
                <a:latin typeface="Montserrat"/>
                <a:ea typeface="Montserrat"/>
                <a:cs typeface="Montserrat"/>
                <a:sym typeface="Montserrat"/>
              </a:rPr>
              <a:t>Few studies empirically assess whether retrieval improves reviewer trust, feedback relevance, or consistency with project conventions.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440431">
            <a:off x="-5783317" y="4512737"/>
            <a:ext cx="13790593" cy="14960209"/>
          </a:xfrm>
          <a:custGeom>
            <a:avLst/>
            <a:gdLst/>
            <a:ahLst/>
            <a:cxnLst/>
            <a:rect r="r" b="b" t="t" l="l"/>
            <a:pathLst>
              <a:path h="14960209" w="13790593">
                <a:moveTo>
                  <a:pt x="0" y="0"/>
                </a:moveTo>
                <a:lnTo>
                  <a:pt x="13790593" y="0"/>
                </a:lnTo>
                <a:lnTo>
                  <a:pt x="13790593" y="14960210"/>
                </a:lnTo>
                <a:lnTo>
                  <a:pt x="0" y="149602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383235" y="3773591"/>
            <a:ext cx="5890838" cy="5314331"/>
            <a:chOff x="0" y="0"/>
            <a:chExt cx="912645" cy="82332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912645" cy="823329"/>
            </a:xfrm>
            <a:custGeom>
              <a:avLst/>
              <a:gdLst/>
              <a:ahLst/>
              <a:cxnLst/>
              <a:rect r="r" b="b" t="t" l="l"/>
              <a:pathLst>
                <a:path h="823329" w="912645">
                  <a:moveTo>
                    <a:pt x="101196" y="0"/>
                  </a:moveTo>
                  <a:lnTo>
                    <a:pt x="811449" y="0"/>
                  </a:lnTo>
                  <a:cubicBezTo>
                    <a:pt x="838288" y="0"/>
                    <a:pt x="864027" y="10662"/>
                    <a:pt x="883005" y="29640"/>
                  </a:cubicBezTo>
                  <a:cubicBezTo>
                    <a:pt x="901983" y="48617"/>
                    <a:pt x="912645" y="74357"/>
                    <a:pt x="912645" y="101196"/>
                  </a:cubicBezTo>
                  <a:lnTo>
                    <a:pt x="912645" y="722133"/>
                  </a:lnTo>
                  <a:cubicBezTo>
                    <a:pt x="912645" y="778022"/>
                    <a:pt x="867338" y="823329"/>
                    <a:pt x="811449" y="823329"/>
                  </a:cubicBezTo>
                  <a:lnTo>
                    <a:pt x="101196" y="823329"/>
                  </a:lnTo>
                  <a:cubicBezTo>
                    <a:pt x="45307" y="823329"/>
                    <a:pt x="0" y="778022"/>
                    <a:pt x="0" y="722133"/>
                  </a:cubicBezTo>
                  <a:lnTo>
                    <a:pt x="0" y="101196"/>
                  </a:lnTo>
                  <a:cubicBezTo>
                    <a:pt x="0" y="45307"/>
                    <a:pt x="45307" y="0"/>
                    <a:pt x="101196" y="0"/>
                  </a:cubicBezTo>
                  <a:close/>
                </a:path>
              </a:pathLst>
            </a:custGeom>
            <a:blipFill>
              <a:blip r:embed="rId4"/>
              <a:stretch>
                <a:fillRect l="-17702" t="0" r="-17702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-7384885">
            <a:off x="10889364" y="-5012750"/>
            <a:ext cx="12739872" cy="10414846"/>
          </a:xfrm>
          <a:custGeom>
            <a:avLst/>
            <a:gdLst/>
            <a:ahLst/>
            <a:cxnLst/>
            <a:rect r="r" b="b" t="t" l="l"/>
            <a:pathLst>
              <a:path h="10414846" w="12739872">
                <a:moveTo>
                  <a:pt x="0" y="0"/>
                </a:moveTo>
                <a:lnTo>
                  <a:pt x="12739872" y="0"/>
                </a:lnTo>
                <a:lnTo>
                  <a:pt x="12739872" y="10414846"/>
                </a:lnTo>
                <a:lnTo>
                  <a:pt x="0" y="1041484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74000"/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392604" y="1123950"/>
            <a:ext cx="13502791" cy="9947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32"/>
              </a:lnSpc>
            </a:pPr>
            <a:r>
              <a:rPr lang="en-US" sz="7200">
                <a:solidFill>
                  <a:srgbClr val="FFBC66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Emerging Code Review Agent Technologies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462275" y="4038096"/>
            <a:ext cx="3595005" cy="481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04"/>
              </a:lnSpc>
            </a:pPr>
            <a:r>
              <a:rPr lang="en-US" b="true" sz="3249">
                <a:solidFill>
                  <a:srgbClr val="FFFFFF"/>
                </a:solidFill>
                <a:latin typeface="Barlow Condensed Semi-Bold"/>
                <a:ea typeface="Barlow Condensed Semi-Bold"/>
                <a:cs typeface="Barlow Condensed Semi-Bold"/>
                <a:sym typeface="Barlow Condensed Semi-Bold"/>
              </a:rPr>
              <a:t>Context‑Aware Reviews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418977" y="7232775"/>
            <a:ext cx="3276604" cy="481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04"/>
              </a:lnSpc>
            </a:pPr>
            <a:r>
              <a:rPr lang="en-US" b="true" sz="3249">
                <a:solidFill>
                  <a:srgbClr val="FFFFFF"/>
                </a:solidFill>
                <a:latin typeface="Barlow Condensed Semi-Bold"/>
                <a:ea typeface="Barlow Condensed Semi-Bold"/>
                <a:cs typeface="Barlow Condensed Semi-Bold"/>
                <a:sym typeface="Barlow Condensed Semi-Bold"/>
              </a:rPr>
              <a:t>Scalable Collaboration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909330" y="4038096"/>
            <a:ext cx="3953393" cy="948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04"/>
              </a:lnSpc>
            </a:pPr>
            <a:r>
              <a:rPr lang="en-US" b="true" sz="3249">
                <a:solidFill>
                  <a:srgbClr val="FFFFFF"/>
                </a:solidFill>
                <a:latin typeface="Barlow Condensed Semi-Bold"/>
                <a:ea typeface="Barlow Condensed Semi-Bold"/>
                <a:cs typeface="Barlow Condensed Semi-Bold"/>
                <a:sym typeface="Barlow Condensed Semi-Bold"/>
              </a:rPr>
              <a:t>Automated Error Detection &amp; Suggestions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462275" y="5034278"/>
            <a:ext cx="3730971" cy="16460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97"/>
              </a:lnSpc>
              <a:spcBef>
                <a:spcPct val="0"/>
              </a:spcBef>
            </a:pPr>
            <a:r>
              <a:rPr lang="en-US" sz="1569" spc="72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Retrieval‑Augmented Generation (RAG) enables LLMs to access project‑specific documentation, coding standards, and prior commits for precise, context‑driven feedback.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418977" y="7994325"/>
            <a:ext cx="5211136" cy="10935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97"/>
              </a:lnSpc>
              <a:spcBef>
                <a:spcPct val="0"/>
              </a:spcBef>
            </a:pPr>
            <a:r>
              <a:rPr lang="en-US" sz="1569" spc="72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Integrates seamlessly with developer workflows (GitHub, CI/CD pipelines), providing real‑time, explainable reviews that enhance team productivi</a:t>
            </a:r>
            <a:r>
              <a:rPr lang="en-US" sz="1569" spc="72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ty and reduce technical debt.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909330" y="5034278"/>
            <a:ext cx="4641013" cy="13698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97"/>
              </a:lnSpc>
              <a:spcBef>
                <a:spcPct val="0"/>
              </a:spcBef>
            </a:pPr>
            <a:r>
              <a:rPr lang="en-US" sz="1569" spc="72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LLM agents can identify logical flaws, security vulnerabilities, and style inconsistencies,</a:t>
            </a:r>
            <a:r>
              <a:rPr lang="en-US" sz="1569" spc="72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while proposing optimized code snippets and best practices.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453063" y="2915404"/>
            <a:ext cx="2240371" cy="2004459"/>
            <a:chOff x="0" y="0"/>
            <a:chExt cx="590057" cy="527923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590057" cy="527923"/>
            </a:xfrm>
            <a:custGeom>
              <a:avLst/>
              <a:gdLst/>
              <a:ahLst/>
              <a:cxnLst/>
              <a:rect r="r" b="b" t="t" l="l"/>
              <a:pathLst>
                <a:path h="527923" w="590057">
                  <a:moveTo>
                    <a:pt x="76024" y="0"/>
                  </a:moveTo>
                  <a:lnTo>
                    <a:pt x="514032" y="0"/>
                  </a:lnTo>
                  <a:cubicBezTo>
                    <a:pt x="556019" y="0"/>
                    <a:pt x="590057" y="34037"/>
                    <a:pt x="590057" y="76024"/>
                  </a:cubicBezTo>
                  <a:lnTo>
                    <a:pt x="590057" y="451899"/>
                  </a:lnTo>
                  <a:cubicBezTo>
                    <a:pt x="590057" y="493886"/>
                    <a:pt x="556019" y="527923"/>
                    <a:pt x="514032" y="527923"/>
                  </a:cubicBezTo>
                  <a:lnTo>
                    <a:pt x="76024" y="527923"/>
                  </a:lnTo>
                  <a:cubicBezTo>
                    <a:pt x="34037" y="527923"/>
                    <a:pt x="0" y="493886"/>
                    <a:pt x="0" y="451899"/>
                  </a:cubicBezTo>
                  <a:lnTo>
                    <a:pt x="0" y="76024"/>
                  </a:lnTo>
                  <a:cubicBezTo>
                    <a:pt x="0" y="34037"/>
                    <a:pt x="34037" y="0"/>
                    <a:pt x="76024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5757">
                    <a:alpha val="100000"/>
                  </a:srgbClr>
                </a:gs>
                <a:gs pos="100000">
                  <a:srgbClr val="8C52FF">
                    <a:alpha val="100000"/>
                  </a:srgbClr>
                </a:gs>
              </a:gsLst>
              <a:lin ang="0"/>
            </a:gradFill>
            <a:ln cap="rnd">
              <a:noFill/>
              <a:prstDash val="solid"/>
              <a:round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247650"/>
              <a:ext cx="590057" cy="7755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5062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878265" y="3255504"/>
            <a:ext cx="1389967" cy="1324259"/>
          </a:xfrm>
          <a:custGeom>
            <a:avLst/>
            <a:gdLst/>
            <a:ahLst/>
            <a:cxnLst/>
            <a:rect r="r" b="b" t="t" l="l"/>
            <a:pathLst>
              <a:path h="1324259" w="1389967">
                <a:moveTo>
                  <a:pt x="0" y="0"/>
                </a:moveTo>
                <a:lnTo>
                  <a:pt x="1389967" y="0"/>
                </a:lnTo>
                <a:lnTo>
                  <a:pt x="1389967" y="1324260"/>
                </a:lnTo>
                <a:lnTo>
                  <a:pt x="0" y="132426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9580414">
            <a:off x="-3807951" y="-4178723"/>
            <a:ext cx="12739872" cy="10414846"/>
          </a:xfrm>
          <a:custGeom>
            <a:avLst/>
            <a:gdLst/>
            <a:ahLst/>
            <a:cxnLst/>
            <a:rect r="r" b="b" t="t" l="l"/>
            <a:pathLst>
              <a:path h="10414846" w="12739872">
                <a:moveTo>
                  <a:pt x="0" y="0"/>
                </a:moveTo>
                <a:lnTo>
                  <a:pt x="12739872" y="0"/>
                </a:lnTo>
                <a:lnTo>
                  <a:pt x="12739872" y="10414846"/>
                </a:lnTo>
                <a:lnTo>
                  <a:pt x="0" y="104148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4000"/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073421" y="3754383"/>
            <a:ext cx="4543181" cy="5556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48"/>
              </a:lnSpc>
            </a:pPr>
            <a:r>
              <a:rPr lang="en-US" b="true" sz="3249">
                <a:solidFill>
                  <a:srgbClr val="FFFFFF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rPr>
              <a:t>Explainable AI in Code Review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073421" y="4584378"/>
            <a:ext cx="4775276" cy="9540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53"/>
              </a:lnSpc>
            </a:pPr>
            <a:r>
              <a:rPr lang="en-US" sz="1574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Future agents will emphasize transparency, offering rationale for each suggestion to build developer trust.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-2440431">
            <a:off x="10835738" y="3982797"/>
            <a:ext cx="13790593" cy="14960209"/>
          </a:xfrm>
          <a:custGeom>
            <a:avLst/>
            <a:gdLst/>
            <a:ahLst/>
            <a:cxnLst/>
            <a:rect r="r" b="b" t="t" l="l"/>
            <a:pathLst>
              <a:path h="14960209" w="13790593">
                <a:moveTo>
                  <a:pt x="0" y="0"/>
                </a:moveTo>
                <a:lnTo>
                  <a:pt x="13790593" y="0"/>
                </a:lnTo>
                <a:lnTo>
                  <a:pt x="13790593" y="14960210"/>
                </a:lnTo>
                <a:lnTo>
                  <a:pt x="0" y="149602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9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0216012" y="6681955"/>
            <a:ext cx="6900696" cy="3595502"/>
            <a:chOff x="0" y="0"/>
            <a:chExt cx="1954710" cy="1018472"/>
          </a:xfrm>
        </p:grpSpPr>
        <p:sp>
          <p:nvSpPr>
            <p:cNvPr name="Freeform 7" id="7"/>
            <p:cNvSpPr/>
            <p:nvPr/>
          </p:nvSpPr>
          <p:spPr>
            <a:xfrm flipH="true" flipV="false" rot="0">
              <a:off x="0" y="0"/>
              <a:ext cx="1954710" cy="1018472"/>
            </a:xfrm>
            <a:custGeom>
              <a:avLst/>
              <a:gdLst/>
              <a:ahLst/>
              <a:cxnLst/>
              <a:rect r="r" b="b" t="t" l="l"/>
              <a:pathLst>
                <a:path h="1018472" w="1954710">
                  <a:moveTo>
                    <a:pt x="1868324" y="0"/>
                  </a:moveTo>
                  <a:lnTo>
                    <a:pt x="86387" y="0"/>
                  </a:lnTo>
                  <a:cubicBezTo>
                    <a:pt x="38677" y="0"/>
                    <a:pt x="0" y="38677"/>
                    <a:pt x="0" y="86387"/>
                  </a:cubicBezTo>
                  <a:lnTo>
                    <a:pt x="0" y="932085"/>
                  </a:lnTo>
                  <a:cubicBezTo>
                    <a:pt x="0" y="954996"/>
                    <a:pt x="9101" y="976969"/>
                    <a:pt x="25302" y="993170"/>
                  </a:cubicBezTo>
                  <a:cubicBezTo>
                    <a:pt x="41503" y="1009370"/>
                    <a:pt x="63475" y="1018472"/>
                    <a:pt x="86387" y="1018472"/>
                  </a:cubicBezTo>
                  <a:lnTo>
                    <a:pt x="1868324" y="1018472"/>
                  </a:lnTo>
                  <a:cubicBezTo>
                    <a:pt x="1916034" y="1018472"/>
                    <a:pt x="1954710" y="979795"/>
                    <a:pt x="1954710" y="932085"/>
                  </a:cubicBezTo>
                  <a:lnTo>
                    <a:pt x="1954710" y="86387"/>
                  </a:lnTo>
                  <a:cubicBezTo>
                    <a:pt x="1954710" y="63475"/>
                    <a:pt x="1945609" y="41503"/>
                    <a:pt x="1929408" y="25302"/>
                  </a:cubicBezTo>
                  <a:cubicBezTo>
                    <a:pt x="1913207" y="9101"/>
                    <a:pt x="1891235" y="0"/>
                    <a:pt x="1868324" y="0"/>
                  </a:cubicBezTo>
                  <a:close/>
                </a:path>
              </a:pathLst>
            </a:custGeom>
            <a:blipFill>
              <a:blip r:embed="rId5"/>
              <a:stretch>
                <a:fillRect l="0" t="-13935" r="0" b="-13935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15077954" y="6294230"/>
            <a:ext cx="2240371" cy="2004459"/>
            <a:chOff x="0" y="0"/>
            <a:chExt cx="590057" cy="52792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90057" cy="527923"/>
            </a:xfrm>
            <a:custGeom>
              <a:avLst/>
              <a:gdLst/>
              <a:ahLst/>
              <a:cxnLst/>
              <a:rect r="r" b="b" t="t" l="l"/>
              <a:pathLst>
                <a:path h="527923" w="590057">
                  <a:moveTo>
                    <a:pt x="76024" y="0"/>
                  </a:moveTo>
                  <a:lnTo>
                    <a:pt x="514032" y="0"/>
                  </a:lnTo>
                  <a:cubicBezTo>
                    <a:pt x="556019" y="0"/>
                    <a:pt x="590057" y="34037"/>
                    <a:pt x="590057" y="76024"/>
                  </a:cubicBezTo>
                  <a:lnTo>
                    <a:pt x="590057" y="451899"/>
                  </a:lnTo>
                  <a:cubicBezTo>
                    <a:pt x="590057" y="493886"/>
                    <a:pt x="556019" y="527923"/>
                    <a:pt x="514032" y="527923"/>
                  </a:cubicBezTo>
                  <a:lnTo>
                    <a:pt x="76024" y="527923"/>
                  </a:lnTo>
                  <a:cubicBezTo>
                    <a:pt x="34037" y="527923"/>
                    <a:pt x="0" y="493886"/>
                    <a:pt x="0" y="451899"/>
                  </a:cubicBezTo>
                  <a:lnTo>
                    <a:pt x="0" y="76024"/>
                  </a:lnTo>
                  <a:cubicBezTo>
                    <a:pt x="0" y="34037"/>
                    <a:pt x="34037" y="0"/>
                    <a:pt x="76024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5757">
                    <a:alpha val="100000"/>
                  </a:srgbClr>
                </a:gs>
                <a:gs pos="100000">
                  <a:srgbClr val="8C52FF">
                    <a:alpha val="100000"/>
                  </a:srgbClr>
                </a:gs>
              </a:gsLst>
              <a:lin ang="0"/>
            </a:gradFill>
            <a:ln cap="rnd">
              <a:noFill/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247650"/>
              <a:ext cx="590057" cy="7755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5062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5503156" y="6634330"/>
            <a:ext cx="1389967" cy="1324259"/>
          </a:xfrm>
          <a:custGeom>
            <a:avLst/>
            <a:gdLst/>
            <a:ahLst/>
            <a:cxnLst/>
            <a:rect r="r" b="b" t="t" l="l"/>
            <a:pathLst>
              <a:path h="1324259" w="1389967">
                <a:moveTo>
                  <a:pt x="0" y="0"/>
                </a:moveTo>
                <a:lnTo>
                  <a:pt x="1389966" y="0"/>
                </a:lnTo>
                <a:lnTo>
                  <a:pt x="1389966" y="1324260"/>
                </a:lnTo>
                <a:lnTo>
                  <a:pt x="0" y="132426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3626500" y="1432416"/>
            <a:ext cx="11035000" cy="11218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956"/>
              </a:lnSpc>
              <a:spcBef>
                <a:spcPct val="0"/>
              </a:spcBef>
            </a:pPr>
            <a:r>
              <a:rPr lang="en-US" b="true" sz="7200" spc="-165">
                <a:solidFill>
                  <a:srgbClr val="FFBC66"/>
                </a:solidFill>
                <a:latin typeface="Barlow Condensed Semi-Bold"/>
                <a:ea typeface="Barlow Condensed Semi-Bold"/>
                <a:cs typeface="Barlow Condensed Semi-Bold"/>
                <a:sym typeface="Barlow Condensed Semi-Bold"/>
              </a:rPr>
              <a:t>Future Trends in Code Review Agent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734453" y="3754383"/>
            <a:ext cx="4543181" cy="5556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48"/>
              </a:lnSpc>
            </a:pPr>
            <a:r>
              <a:rPr lang="en-US" b="true" sz="3249">
                <a:solidFill>
                  <a:srgbClr val="FFFFFF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rPr>
              <a:t>Autonomous Review Agents 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734453" y="6227555"/>
            <a:ext cx="5212141" cy="5556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48"/>
              </a:lnSpc>
            </a:pPr>
            <a:r>
              <a:rPr lang="en-US" b="true" sz="3249">
                <a:solidFill>
                  <a:srgbClr val="FFFFFF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rPr>
              <a:t>Integration with DevOps &amp; Testing 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734453" y="4584378"/>
            <a:ext cx="5212141" cy="9540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53"/>
              </a:lnSpc>
            </a:pPr>
            <a:r>
              <a:rPr lang="en-US" sz="1574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Next‑gen agents will operate independently, boosting developer productivity by &gt;150% through automated workflows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734453" y="7059427"/>
            <a:ext cx="5212141" cy="9540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53"/>
              </a:lnSpc>
            </a:pPr>
            <a:r>
              <a:rPr lang="en-US" sz="1574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AI agents will unify code review, testing, and deployment pipelines, enabling continuous quality assurance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440431">
            <a:off x="-5783317" y="4512737"/>
            <a:ext cx="13790593" cy="14960209"/>
          </a:xfrm>
          <a:custGeom>
            <a:avLst/>
            <a:gdLst/>
            <a:ahLst/>
            <a:cxnLst/>
            <a:rect r="r" b="b" t="t" l="l"/>
            <a:pathLst>
              <a:path h="14960209" w="13790593">
                <a:moveTo>
                  <a:pt x="0" y="0"/>
                </a:moveTo>
                <a:lnTo>
                  <a:pt x="13790593" y="0"/>
                </a:lnTo>
                <a:lnTo>
                  <a:pt x="13790593" y="14960210"/>
                </a:lnTo>
                <a:lnTo>
                  <a:pt x="0" y="149602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7384885">
            <a:off x="10889364" y="-5012750"/>
            <a:ext cx="12739872" cy="10414846"/>
          </a:xfrm>
          <a:custGeom>
            <a:avLst/>
            <a:gdLst/>
            <a:ahLst/>
            <a:cxnLst/>
            <a:rect r="r" b="b" t="t" l="l"/>
            <a:pathLst>
              <a:path h="10414846" w="12739872">
                <a:moveTo>
                  <a:pt x="0" y="0"/>
                </a:moveTo>
                <a:lnTo>
                  <a:pt x="12739872" y="0"/>
                </a:lnTo>
                <a:lnTo>
                  <a:pt x="12739872" y="10414846"/>
                </a:lnTo>
                <a:lnTo>
                  <a:pt x="0" y="1041484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4000"/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453063" y="2915404"/>
            <a:ext cx="2240371" cy="2004459"/>
            <a:chOff x="0" y="0"/>
            <a:chExt cx="590057" cy="52792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90057" cy="527923"/>
            </a:xfrm>
            <a:custGeom>
              <a:avLst/>
              <a:gdLst/>
              <a:ahLst/>
              <a:cxnLst/>
              <a:rect r="r" b="b" t="t" l="l"/>
              <a:pathLst>
                <a:path h="527923" w="590057">
                  <a:moveTo>
                    <a:pt x="76024" y="0"/>
                  </a:moveTo>
                  <a:lnTo>
                    <a:pt x="514032" y="0"/>
                  </a:lnTo>
                  <a:cubicBezTo>
                    <a:pt x="556019" y="0"/>
                    <a:pt x="590057" y="34037"/>
                    <a:pt x="590057" y="76024"/>
                  </a:cubicBezTo>
                  <a:lnTo>
                    <a:pt x="590057" y="451899"/>
                  </a:lnTo>
                  <a:cubicBezTo>
                    <a:pt x="590057" y="493886"/>
                    <a:pt x="556019" y="527923"/>
                    <a:pt x="514032" y="527923"/>
                  </a:cubicBezTo>
                  <a:lnTo>
                    <a:pt x="76024" y="527923"/>
                  </a:lnTo>
                  <a:cubicBezTo>
                    <a:pt x="34037" y="527923"/>
                    <a:pt x="0" y="493886"/>
                    <a:pt x="0" y="451899"/>
                  </a:cubicBezTo>
                  <a:lnTo>
                    <a:pt x="0" y="76024"/>
                  </a:lnTo>
                  <a:cubicBezTo>
                    <a:pt x="0" y="34037"/>
                    <a:pt x="34037" y="0"/>
                    <a:pt x="76024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5757">
                    <a:alpha val="100000"/>
                  </a:srgbClr>
                </a:gs>
                <a:gs pos="100000">
                  <a:srgbClr val="8C52FF">
                    <a:alpha val="100000"/>
                  </a:srgbClr>
                </a:gs>
              </a:gsLst>
              <a:lin ang="0"/>
            </a:gradFill>
            <a:ln cap="rnd">
              <a:noFill/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247650"/>
              <a:ext cx="590057" cy="7755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5062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701070" y="3040676"/>
            <a:ext cx="1649107" cy="1753916"/>
          </a:xfrm>
          <a:custGeom>
            <a:avLst/>
            <a:gdLst/>
            <a:ahLst/>
            <a:cxnLst/>
            <a:rect r="r" b="b" t="t" l="l"/>
            <a:pathLst>
              <a:path h="1753916" w="1649107">
                <a:moveTo>
                  <a:pt x="0" y="0"/>
                </a:moveTo>
                <a:lnTo>
                  <a:pt x="1649107" y="0"/>
                </a:lnTo>
                <a:lnTo>
                  <a:pt x="1649107" y="1753916"/>
                </a:lnTo>
                <a:lnTo>
                  <a:pt x="0" y="175391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196689" y="3567430"/>
            <a:ext cx="14582624" cy="4295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01674" indent="-350837" lvl="1">
              <a:lnSpc>
                <a:spcPts val="5004"/>
              </a:lnSpc>
              <a:buFont typeface="Arial"/>
              <a:buChar char="•"/>
            </a:pPr>
            <a:r>
              <a:rPr lang="en-US" b="true" sz="3249" i="true" u="sng">
                <a:solidFill>
                  <a:srgbClr val="FFFFFF"/>
                </a:solidFill>
                <a:latin typeface="Barlow Condensed Semi-Bold Italics"/>
                <a:ea typeface="Barlow Condensed Semi-Bold Italics"/>
                <a:cs typeface="Barlow Condensed Semi-Bold Italics"/>
                <a:sym typeface="Barlow Condensed Semi-Bold Italics"/>
                <a:hlinkClick r:id="rId7" tooltip="https://www.1985.co.in/blog/ai-agents-for-automated-code-review-and-testing-a-deep-dive/"/>
              </a:rPr>
              <a:t>AI Agents for Automated Code Review and Testing: A Deep Dive</a:t>
            </a:r>
          </a:p>
          <a:p>
            <a:pPr algn="l" marL="701674" indent="-350837" lvl="1">
              <a:lnSpc>
                <a:spcPts val="5004"/>
              </a:lnSpc>
              <a:buFont typeface="Arial"/>
              <a:buChar char="•"/>
            </a:pPr>
            <a:r>
              <a:rPr lang="en-US" b="true" sz="3249" i="true" u="sng">
                <a:solidFill>
                  <a:srgbClr val="FFFFFF"/>
                </a:solidFill>
                <a:latin typeface="Barlow Condensed Semi-Bold Italics"/>
                <a:ea typeface="Barlow Condensed Semi-Bold Italics"/>
                <a:cs typeface="Barlow Condensed Semi-Bold Italics"/>
                <a:sym typeface="Barlow Condensed Semi-Bold Italics"/>
                <a:hlinkClick r:id="rId8" tooltip="https://atoms.dev/insights/code-review-agents-architecture-evolution-benefits-challenges-and-future-directions/47f132e1f4004cbfa839f710da619191"/>
              </a:rPr>
              <a:t>Code Review Agents: Architecture, Evolution, Benefits, Challenges, and Future Directions</a:t>
            </a:r>
          </a:p>
          <a:p>
            <a:pPr algn="l" marL="701674" indent="-350837" lvl="1">
              <a:lnSpc>
                <a:spcPts val="5004"/>
              </a:lnSpc>
              <a:buFont typeface="Arial"/>
              <a:buChar char="•"/>
            </a:pPr>
            <a:r>
              <a:rPr lang="en-US" b="true" sz="3249" i="true" u="sng">
                <a:solidFill>
                  <a:srgbClr val="FFFFFF"/>
                </a:solidFill>
                <a:latin typeface="Barlow Condensed Semi-Bold Italics"/>
                <a:ea typeface="Barlow Condensed Semi-Bold Italics"/>
                <a:cs typeface="Barlow Condensed Semi-Bold Italics"/>
                <a:sym typeface="Barlow Condensed Semi-Bold Italics"/>
                <a:hlinkClick r:id="rId9" tooltip="https://mvpweb.app/blog/the-rise-of-autonomous-code-review-agents-how-theyre-transforming-developer-workflows-in-2025"/>
              </a:rPr>
              <a:t>The Rise of Autonomous Code Review Agents: How They're Transforming Developer Workflows in 2025</a:t>
            </a:r>
          </a:p>
          <a:p>
            <a:pPr algn="l" marL="701674" indent="-350837" lvl="1">
              <a:lnSpc>
                <a:spcPts val="5004"/>
              </a:lnSpc>
              <a:buFont typeface="Arial"/>
              <a:buChar char="•"/>
            </a:pPr>
            <a:r>
              <a:rPr lang="en-US" b="true" sz="3249" i="true" u="sng">
                <a:solidFill>
                  <a:srgbClr val="FFFFFF"/>
                </a:solidFill>
                <a:latin typeface="Barlow Condensed Semi-Bold Italics"/>
                <a:ea typeface="Barlow Condensed Semi-Bold Italics"/>
                <a:cs typeface="Barlow Condensed Semi-Bold Italics"/>
                <a:sym typeface="Barlow Condensed Semi-Bold Italics"/>
                <a:hlinkClick r:id="rId10" tooltip="https://ieeexplore.ieee.org/document/11265531"/>
              </a:rPr>
              <a:t>Integrating RAG and LLM for Automated Code Review in Practice</a:t>
            </a:r>
          </a:p>
          <a:p>
            <a:pPr algn="l" marL="701674" indent="-350837" lvl="1">
              <a:lnSpc>
                <a:spcPts val="5004"/>
              </a:lnSpc>
              <a:buFont typeface="Arial"/>
              <a:buChar char="•"/>
            </a:pPr>
            <a:r>
              <a:rPr lang="en-US" b="true" sz="3249" i="true" u="sng">
                <a:solidFill>
                  <a:srgbClr val="FFFFFF"/>
                </a:solidFill>
                <a:latin typeface="Barlow Condensed Semi-Bold Italics"/>
                <a:ea typeface="Barlow Condensed Semi-Bold Italics"/>
                <a:cs typeface="Barlow Condensed Semi-Bold Italics"/>
                <a:sym typeface="Barlow Condensed Semi-Bold Italics"/>
                <a:hlinkClick r:id="rId11" tooltip="https://arxiv.org/pdf/2508.05660"/>
              </a:rPr>
              <a:t>Open-Source Agentic Hybrid RAG Framework</a:t>
            </a:r>
          </a:p>
          <a:p>
            <a:pPr algn="l">
              <a:lnSpc>
                <a:spcPts val="3704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6303149" y="1153935"/>
            <a:ext cx="5681703" cy="11218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956"/>
              </a:lnSpc>
            </a:pPr>
            <a:r>
              <a:rPr lang="en-US" b="true" sz="7200" spc="-165">
                <a:solidFill>
                  <a:srgbClr val="FFBC66"/>
                </a:solidFill>
                <a:latin typeface="Barlow Condensed Semi-Bold"/>
                <a:ea typeface="Barlow Condensed Semi-Bold"/>
                <a:cs typeface="Barlow Condensed Semi-Bold"/>
                <a:sym typeface="Barlow Condensed Semi-Bold"/>
              </a:rPr>
              <a:t>References</a:t>
            </a:r>
            <a:r>
              <a:rPr lang="en-US" b="true" sz="7200" spc="-165">
                <a:solidFill>
                  <a:srgbClr val="FF654A"/>
                </a:solidFill>
                <a:latin typeface="Barlow Condensed Semi-Bold"/>
                <a:ea typeface="Barlow Condensed Semi-Bold"/>
                <a:cs typeface="Barlow Condensed Semi-Bold"/>
                <a:sym typeface="Barlow Condensed Semi-Bold"/>
              </a:rPr>
              <a:t>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DAHCcf8u7aU</dc:identifier>
  <dcterms:modified xsi:type="dcterms:W3CDTF">2011-08-01T06:04:30Z</dcterms:modified>
  <cp:revision>1</cp:revision>
  <dc:title>Existing Solutions</dc:title>
</cp:coreProperties>
</file>